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16"/>
  </p:notesMasterIdLst>
  <p:sldIdLst>
    <p:sldId id="256" r:id="rId3"/>
    <p:sldId id="303" r:id="rId4"/>
    <p:sldId id="298" r:id="rId5"/>
    <p:sldId id="295" r:id="rId6"/>
    <p:sldId id="300" r:id="rId7"/>
    <p:sldId id="299" r:id="rId8"/>
    <p:sldId id="297" r:id="rId9"/>
    <p:sldId id="304" r:id="rId10"/>
    <p:sldId id="257" r:id="rId11"/>
    <p:sldId id="258" r:id="rId12"/>
    <p:sldId id="259" r:id="rId13"/>
    <p:sldId id="260" r:id="rId14"/>
    <p:sldId id="261" r:id="rId15"/>
  </p:sldIdLst>
  <p:sldSz cx="9144000" cy="5715000" type="screen16x10"/>
  <p:notesSz cx="6797675" cy="992663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BM Plex Sans" panose="020B0503050203000203" pitchFamily="34" charset="77"/>
      <p:regular r:id="rId21"/>
      <p:bold r:id="rId22"/>
      <p:italic r:id="rId23"/>
      <p:boldItalic r:id="rId24"/>
    </p:embeddedFont>
    <p:embeddedFont>
      <p:font typeface="Lato" panose="020F0502020204030203" pitchFamily="34" charset="77"/>
      <p:regular r:id="rId25"/>
      <p:bold r:id="rId26"/>
      <p:italic r:id="rId27"/>
      <p:boldItalic r:id="rId28"/>
    </p:embeddedFont>
    <p:embeddedFont>
      <p:font typeface="Lato Black" panose="020F0802020204030203" pitchFamily="34" charset="77"/>
      <p:bold r:id="rId29"/>
      <p:italic r:id="rId30"/>
      <p:boldItalic r:id="rId31"/>
    </p:embeddedFont>
    <p:embeddedFont>
      <p:font typeface="Lato Light" panose="020F0502020204030203" pitchFamily="34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1" roundtripDataSignature="AMtx7mju4zT8FBRClfOxDawOT5grR7J2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>
      <p:cViewPr varScale="1">
        <p:scale>
          <a:sx n="136" d="100"/>
          <a:sy n="136" d="100"/>
        </p:scale>
        <p:origin x="9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084" cy="33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420688" y="744538"/>
            <a:ext cx="59563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554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960"/>
              <a:buFont typeface="Arial"/>
              <a:buChar char="›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5668491" y="9585961"/>
            <a:ext cx="1127591" cy="33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:notes"/>
          <p:cNvSpPr txBox="1">
            <a:spLocks noGrp="1"/>
          </p:cNvSpPr>
          <p:nvPr>
            <p:ph type="body" idx="1"/>
          </p:nvPr>
        </p:nvSpPr>
        <p:spPr>
          <a:xfrm>
            <a:off x="679768" y="4715147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44538"/>
            <a:ext cx="59547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742950"/>
            <a:ext cx="59436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88" name="Google Shape;388;p3:notes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554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3:notes"/>
          <p:cNvSpPr txBox="1">
            <a:spLocks noGrp="1"/>
          </p:cNvSpPr>
          <p:nvPr>
            <p:ph type="sldNum" idx="12"/>
          </p:nvPr>
        </p:nvSpPr>
        <p:spPr>
          <a:xfrm>
            <a:off x="5668491" y="9585961"/>
            <a:ext cx="1127591" cy="33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 sz="1200">
                <a:solidFill>
                  <a:schemeClr val="accent2"/>
                </a:solidFill>
              </a:rPr>
              <a:t>10</a:t>
            </a:fld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0" name="Google Shape;450;p4:notes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407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4:notes"/>
          <p:cNvSpPr txBox="1">
            <a:spLocks noGrp="1"/>
          </p:cNvSpPr>
          <p:nvPr>
            <p:ph type="sldNum" idx="12"/>
          </p:nvPr>
        </p:nvSpPr>
        <p:spPr>
          <a:xfrm>
            <a:off x="5668489" y="9585961"/>
            <a:ext cx="1127640" cy="33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67" name="Google Shape;467;p5:notes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407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5:notes"/>
          <p:cNvSpPr txBox="1">
            <a:spLocks noGrp="1"/>
          </p:cNvSpPr>
          <p:nvPr>
            <p:ph type="sldNum" idx="12"/>
          </p:nvPr>
        </p:nvSpPr>
        <p:spPr>
          <a:xfrm>
            <a:off x="5668489" y="9585961"/>
            <a:ext cx="1127640" cy="33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11" name="Google Shape;511;p6:notes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407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1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6:notes"/>
          <p:cNvSpPr txBox="1">
            <a:spLocks noGrp="1"/>
          </p:cNvSpPr>
          <p:nvPr>
            <p:ph type="sldNum" idx="12"/>
          </p:nvPr>
        </p:nvSpPr>
        <p:spPr>
          <a:xfrm>
            <a:off x="5668489" y="9585961"/>
            <a:ext cx="1127640" cy="33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73728bff_1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973728bff_1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5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973728bff_19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973728bff_19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19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973728bf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973728bf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4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973728bf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973728bf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18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973728bf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973728bf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3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973728bf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973728bf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18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73728bff_1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973728bff_1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84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742950"/>
            <a:ext cx="59436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7" name="Google Shape;307;p2:notes"/>
          <p:cNvSpPr txBox="1">
            <a:spLocks noGrp="1"/>
          </p:cNvSpPr>
          <p:nvPr>
            <p:ph type="body" idx="1"/>
          </p:nvPr>
        </p:nvSpPr>
        <p:spPr>
          <a:xfrm>
            <a:off x="281562" y="4715153"/>
            <a:ext cx="6234554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75" tIns="91675" rIns="91675" bIns="916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2:notes"/>
          <p:cNvSpPr txBox="1">
            <a:spLocks noGrp="1"/>
          </p:cNvSpPr>
          <p:nvPr>
            <p:ph type="sldNum" idx="12"/>
          </p:nvPr>
        </p:nvSpPr>
        <p:spPr>
          <a:xfrm>
            <a:off x="5668491" y="9585961"/>
            <a:ext cx="1127591" cy="33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625" tIns="46300" rIns="92625" bIns="463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 sz="1200">
                <a:solidFill>
                  <a:schemeClr val="accent2"/>
                </a:solidFill>
              </a:rPr>
              <a:t>9</a:t>
            </a:fld>
            <a:endParaRPr sz="1200">
              <a:solidFill>
                <a:schemeClr val="accent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t 1">
  <p:cSld name="Cover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 txBox="1">
            <a:spLocks noGrp="1"/>
          </p:cNvSpPr>
          <p:nvPr>
            <p:ph type="title"/>
          </p:nvPr>
        </p:nvSpPr>
        <p:spPr>
          <a:xfrm>
            <a:off x="464500" y="1659038"/>
            <a:ext cx="4763100" cy="21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Black"/>
              <a:buNone/>
              <a:defRPr sz="36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pic>
        <p:nvPicPr>
          <p:cNvPr id="10" name="Google Shape;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62" y="169594"/>
            <a:ext cx="1727818" cy="45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9" y="1324"/>
            <a:ext cx="1587" cy="132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/>
          <p:cNvSpPr txBox="1">
            <a:spLocks noGrp="1"/>
          </p:cNvSpPr>
          <p:nvPr>
            <p:ph type="title"/>
          </p:nvPr>
        </p:nvSpPr>
        <p:spPr>
          <a:xfrm>
            <a:off x="385200" y="241939"/>
            <a:ext cx="8377800" cy="26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on foto_opción 2">
  <p:cSld name="Portada con foto_opción 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9"/>
          <p:cNvPicPr preferRelativeResize="0"/>
          <p:nvPr/>
        </p:nvPicPr>
        <p:blipFill rotWithShape="1">
          <a:blip r:embed="rId2">
            <a:alphaModFix/>
          </a:blip>
          <a:srcRect t="13537" r="35300" b="2581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/>
          <p:nvPr/>
        </p:nvSpPr>
        <p:spPr>
          <a:xfrm>
            <a:off x="363538" y="1419860"/>
            <a:ext cx="7347900" cy="268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9"/>
          <p:cNvSpPr/>
          <p:nvPr/>
        </p:nvSpPr>
        <p:spPr>
          <a:xfrm>
            <a:off x="0" y="1419862"/>
            <a:ext cx="363600" cy="3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29"/>
          <p:cNvGrpSpPr/>
          <p:nvPr/>
        </p:nvGrpSpPr>
        <p:grpSpPr>
          <a:xfrm>
            <a:off x="7351440" y="4108295"/>
            <a:ext cx="1792680" cy="1606739"/>
            <a:chOff x="7351440" y="4108295"/>
            <a:chExt cx="1792680" cy="1606739"/>
          </a:xfrm>
        </p:grpSpPr>
        <p:sp>
          <p:nvSpPr>
            <p:cNvPr id="63" name="Google Shape;63;p29"/>
            <p:cNvSpPr/>
            <p:nvPr/>
          </p:nvSpPr>
          <p:spPr>
            <a:xfrm>
              <a:off x="7351440" y="4108295"/>
              <a:ext cx="360000" cy="712500"/>
            </a:xfrm>
            <a:prstGeom prst="rect">
              <a:avLst/>
            </a:prstGeom>
            <a:solidFill>
              <a:srgbClr val="0A5FB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9"/>
            <p:cNvSpPr/>
            <p:nvPr/>
          </p:nvSpPr>
          <p:spPr>
            <a:xfrm>
              <a:off x="7351440" y="4820919"/>
              <a:ext cx="1076400" cy="89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40138" y="0"/>
                  </a:lnTo>
                  <a:lnTo>
                    <a:pt x="40138" y="71807"/>
                  </a:lnTo>
                  <a:lnTo>
                    <a:pt x="120000" y="71807"/>
                  </a:lnTo>
                  <a:lnTo>
                    <a:pt x="120000" y="120000"/>
                  </a:lnTo>
                  <a:lnTo>
                    <a:pt x="207" y="120000"/>
                  </a:lnTo>
                  <a:lnTo>
                    <a:pt x="207" y="72830"/>
                  </a:lnTo>
                  <a:lnTo>
                    <a:pt x="0" y="72830"/>
                  </a:lnTo>
                  <a:close/>
                </a:path>
              </a:pathLst>
            </a:custGeom>
            <a:solidFill>
              <a:srgbClr val="2A86C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9"/>
            <p:cNvSpPr/>
            <p:nvPr/>
          </p:nvSpPr>
          <p:spPr>
            <a:xfrm>
              <a:off x="8427720" y="5355934"/>
              <a:ext cx="716400" cy="359100"/>
            </a:xfrm>
            <a:prstGeom prst="rect">
              <a:avLst/>
            </a:prstGeom>
            <a:solidFill>
              <a:srgbClr val="5BB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540000" y="2209953"/>
            <a:ext cx="5029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7" name="Google Shape;67;p29" descr="AF BBVA_Tagline_ING_Princ_BLANCO.png"/>
          <p:cNvPicPr preferRelativeResize="0"/>
          <p:nvPr/>
        </p:nvPicPr>
        <p:blipFill rotWithShape="1">
          <a:blip r:embed="rId3">
            <a:alphaModFix/>
          </a:blip>
          <a:srcRect l="8368" t="25766" r="7519" b="22842"/>
          <a:stretch/>
        </p:blipFill>
        <p:spPr>
          <a:xfrm>
            <a:off x="540000" y="1560700"/>
            <a:ext cx="1344900" cy="2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9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sin foto_opción 1">
  <p:cSld name="1_Diseño personalizado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633000" y="1732318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4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71" name="Google Shape;71;p30" descr="AF BBVA_Tagline_ING_Princ_BLANCO.png"/>
          <p:cNvPicPr preferRelativeResize="0"/>
          <p:nvPr/>
        </p:nvPicPr>
        <p:blipFill rotWithShape="1">
          <a:blip r:embed="rId2">
            <a:alphaModFix/>
          </a:blip>
          <a:srcRect l="9297" t="28570" r="9434" b="27300"/>
          <a:stretch/>
        </p:blipFill>
        <p:spPr>
          <a:xfrm>
            <a:off x="682325" y="327975"/>
            <a:ext cx="1681325" cy="30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30"/>
          <p:cNvGrpSpPr/>
          <p:nvPr/>
        </p:nvGrpSpPr>
        <p:grpSpPr>
          <a:xfrm>
            <a:off x="-4595" y="0"/>
            <a:ext cx="6504085" cy="5719943"/>
            <a:chOff x="2549" y="0"/>
            <a:chExt cx="6504085" cy="5719943"/>
          </a:xfrm>
        </p:grpSpPr>
        <p:sp>
          <p:nvSpPr>
            <p:cNvPr id="73" name="Google Shape;73;p30"/>
            <p:cNvSpPr/>
            <p:nvPr/>
          </p:nvSpPr>
          <p:spPr>
            <a:xfrm>
              <a:off x="4835" y="0"/>
              <a:ext cx="360000" cy="359700"/>
            </a:xfrm>
            <a:prstGeom prst="rect">
              <a:avLst/>
            </a:prstGeom>
            <a:solidFill>
              <a:srgbClr val="2DCCC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0"/>
            <p:cNvSpPr/>
            <p:nvPr/>
          </p:nvSpPr>
          <p:spPr>
            <a:xfrm>
              <a:off x="4835" y="359750"/>
              <a:ext cx="360000" cy="2291400"/>
            </a:xfrm>
            <a:prstGeom prst="rect">
              <a:avLst/>
            </a:prstGeom>
            <a:solidFill>
              <a:srgbClr val="0A5FB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0"/>
            <p:cNvSpPr/>
            <p:nvPr/>
          </p:nvSpPr>
          <p:spPr>
            <a:xfrm>
              <a:off x="2549" y="2651290"/>
              <a:ext cx="3596100" cy="198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79" y="0"/>
                  </a:lnTo>
                  <a:lnTo>
                    <a:pt x="12079" y="98303"/>
                  </a:lnTo>
                  <a:lnTo>
                    <a:pt x="120000" y="9830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2096"/>
                  </a:lnTo>
                  <a:lnTo>
                    <a:pt x="0" y="98303"/>
                  </a:lnTo>
                  <a:close/>
                </a:path>
              </a:pathLst>
            </a:custGeom>
            <a:solidFill>
              <a:srgbClr val="2A86C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0"/>
            <p:cNvSpPr/>
            <p:nvPr/>
          </p:nvSpPr>
          <p:spPr>
            <a:xfrm>
              <a:off x="3287034" y="4283243"/>
              <a:ext cx="3219600" cy="1436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581" y="0"/>
                  </a:lnTo>
                  <a:lnTo>
                    <a:pt x="120000" y="0"/>
                  </a:lnTo>
                  <a:lnTo>
                    <a:pt x="120000" y="29765"/>
                  </a:lnTo>
                  <a:lnTo>
                    <a:pt x="120000" y="120000"/>
                  </a:lnTo>
                  <a:lnTo>
                    <a:pt x="106581" y="120000"/>
                  </a:lnTo>
                  <a:lnTo>
                    <a:pt x="106581" y="29765"/>
                  </a:lnTo>
                  <a:lnTo>
                    <a:pt x="0" y="29765"/>
                  </a:lnTo>
                  <a:close/>
                </a:path>
              </a:pathLst>
            </a:custGeom>
            <a:solidFill>
              <a:srgbClr val="5BB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ortada sin foto_opción 2">
  <p:cSld name="Portada sin foto_opción 2">
    <p:bg>
      <p:bgPr>
        <a:solidFill>
          <a:schemeClr val="accent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>
            <a:off x="709200" y="1344168"/>
            <a:ext cx="82296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4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Google Shape;80;p31"/>
          <p:cNvGrpSpPr/>
          <p:nvPr/>
        </p:nvGrpSpPr>
        <p:grpSpPr>
          <a:xfrm>
            <a:off x="-3449" y="-3812"/>
            <a:ext cx="9147449" cy="5718776"/>
            <a:chOff x="-3449" y="-3812"/>
            <a:chExt cx="9147449" cy="5718776"/>
          </a:xfrm>
        </p:grpSpPr>
        <p:sp>
          <p:nvSpPr>
            <p:cNvPr id="81" name="Google Shape;81;p31"/>
            <p:cNvSpPr/>
            <p:nvPr/>
          </p:nvSpPr>
          <p:spPr>
            <a:xfrm flipH="1">
              <a:off x="-3449" y="-3812"/>
              <a:ext cx="360000" cy="143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 flipH="1">
              <a:off x="-149" y="4093464"/>
              <a:ext cx="2689500" cy="162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03849" y="0"/>
                  </a:lnTo>
                  <a:lnTo>
                    <a:pt x="103849" y="93377"/>
                  </a:lnTo>
                  <a:lnTo>
                    <a:pt x="0" y="93377"/>
                  </a:lnTo>
                  <a:lnTo>
                    <a:pt x="0" y="119999"/>
                  </a:lnTo>
                  <a:lnTo>
                    <a:pt x="103849" y="119999"/>
                  </a:lnTo>
                  <a:lnTo>
                    <a:pt x="104090" y="119999"/>
                  </a:lnTo>
                  <a:lnTo>
                    <a:pt x="120000" y="1199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 flipH="1">
              <a:off x="6461700" y="5355250"/>
              <a:ext cx="2682300" cy="35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 flipH="1">
              <a:off x="-150" y="1430338"/>
              <a:ext cx="362100" cy="2663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 flipH="1">
              <a:off x="2689257" y="5355250"/>
              <a:ext cx="3772500" cy="35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" name="Google Shape;86;p31" descr="AF BBVA_Tagline_ING_Princ_BLANCO.png"/>
          <p:cNvPicPr preferRelativeResize="0"/>
          <p:nvPr/>
        </p:nvPicPr>
        <p:blipFill rotWithShape="1">
          <a:blip r:embed="rId2">
            <a:alphaModFix/>
          </a:blip>
          <a:srcRect l="8368" t="25766" r="7519" b="22842"/>
          <a:stretch/>
        </p:blipFill>
        <p:spPr>
          <a:xfrm>
            <a:off x="7638238" y="138673"/>
            <a:ext cx="1344900" cy="2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1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conclusion">
  <p:cSld name="título &amp; conclus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245529" y="200800"/>
            <a:ext cx="87189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90" name="Google Shape;90;p32"/>
          <p:cNvGrpSpPr/>
          <p:nvPr/>
        </p:nvGrpSpPr>
        <p:grpSpPr>
          <a:xfrm>
            <a:off x="-98" y="355282"/>
            <a:ext cx="9144000" cy="5359714"/>
            <a:chOff x="-98" y="355282"/>
            <a:chExt cx="9144000" cy="5359714"/>
          </a:xfrm>
        </p:grpSpPr>
        <p:sp>
          <p:nvSpPr>
            <p:cNvPr id="91" name="Google Shape;91;p32"/>
            <p:cNvSpPr/>
            <p:nvPr/>
          </p:nvSpPr>
          <p:spPr>
            <a:xfrm>
              <a:off x="-98" y="535282"/>
              <a:ext cx="82800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2"/>
            <p:cNvSpPr/>
            <p:nvPr/>
          </p:nvSpPr>
          <p:spPr>
            <a:xfrm>
              <a:off x="-98" y="355282"/>
              <a:ext cx="828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2"/>
            <p:cNvSpPr/>
            <p:nvPr/>
          </p:nvSpPr>
          <p:spPr>
            <a:xfrm>
              <a:off x="-98" y="2857371"/>
              <a:ext cx="82800" cy="250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2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on forma">
  <p:cSld name="Pie con forma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/>
          <p:nvPr/>
        </p:nvSpPr>
        <p:spPr>
          <a:xfrm>
            <a:off x="0" y="5168550"/>
            <a:ext cx="9144000" cy="54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119349"/>
                </a:lnTo>
                <a:lnTo>
                  <a:pt x="0" y="119982"/>
                </a:lnTo>
                <a:lnTo>
                  <a:pt x="119999" y="119982"/>
                </a:lnTo>
                <a:lnTo>
                  <a:pt x="119999" y="0"/>
                </a:lnTo>
                <a:close/>
              </a:path>
            </a:pathLst>
          </a:custGeom>
          <a:solidFill>
            <a:srgbClr val="DCDEE0">
              <a:alpha val="2901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3"/>
          <p:cNvSpPr txBox="1">
            <a:spLocks noGrp="1"/>
          </p:cNvSpPr>
          <p:nvPr>
            <p:ph type="title"/>
          </p:nvPr>
        </p:nvSpPr>
        <p:spPr>
          <a:xfrm>
            <a:off x="249272" y="201000"/>
            <a:ext cx="87150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&amp; Conclusión">
  <p:cSld name="Texto &amp; Conclusió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4"/>
          <p:cNvGrpSpPr/>
          <p:nvPr/>
        </p:nvGrpSpPr>
        <p:grpSpPr>
          <a:xfrm>
            <a:off x="-98" y="355282"/>
            <a:ext cx="9144000" cy="5359714"/>
            <a:chOff x="-98" y="355282"/>
            <a:chExt cx="9144000" cy="5359714"/>
          </a:xfrm>
        </p:grpSpPr>
        <p:sp>
          <p:nvSpPr>
            <p:cNvPr id="100" name="Google Shape;100;p34"/>
            <p:cNvSpPr/>
            <p:nvPr/>
          </p:nvSpPr>
          <p:spPr>
            <a:xfrm>
              <a:off x="-98" y="535282"/>
              <a:ext cx="82800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4"/>
            <p:cNvSpPr/>
            <p:nvPr/>
          </p:nvSpPr>
          <p:spPr>
            <a:xfrm>
              <a:off x="-98" y="355282"/>
              <a:ext cx="828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>
              <a:off x="-98" y="2857371"/>
              <a:ext cx="82800" cy="250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4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4"/>
          <p:cNvSpPr txBox="1">
            <a:spLocks noGrp="1"/>
          </p:cNvSpPr>
          <p:nvPr>
            <p:ph type="body" idx="1"/>
          </p:nvPr>
        </p:nvSpPr>
        <p:spPr>
          <a:xfrm>
            <a:off x="361950" y="1431925"/>
            <a:ext cx="8602800" cy="3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06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80"/>
              <a:buFont typeface="Open Sans"/>
              <a:buChar char="•"/>
              <a:defRPr sz="160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280"/>
              <a:buFont typeface="Open Sans"/>
              <a:buChar char="•"/>
              <a:defRPr sz="160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Char char="-"/>
              <a:defRPr sz="160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»"/>
              <a:defRPr sz="140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›"/>
              <a:defRPr sz="140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title"/>
          </p:nvPr>
        </p:nvSpPr>
        <p:spPr>
          <a:xfrm>
            <a:off x="245529" y="200800"/>
            <a:ext cx="87192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t 2">
  <p:cSld name="Cover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>
            <a:spLocks noGrp="1"/>
          </p:cNvSpPr>
          <p:nvPr>
            <p:ph type="title"/>
          </p:nvPr>
        </p:nvSpPr>
        <p:spPr>
          <a:xfrm>
            <a:off x="464500" y="1659038"/>
            <a:ext cx="4763100" cy="21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Black"/>
              <a:buNone/>
              <a:defRPr sz="36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pic>
        <p:nvPicPr>
          <p:cNvPr id="13" name="Google Shape;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8040" y="531833"/>
            <a:ext cx="1466147" cy="47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>
            <a:spLocks noGrp="1"/>
          </p:cNvSpPr>
          <p:nvPr>
            <p:ph type="title"/>
          </p:nvPr>
        </p:nvSpPr>
        <p:spPr>
          <a:xfrm>
            <a:off x="410293" y="2273207"/>
            <a:ext cx="48975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Black"/>
              <a:buNone/>
              <a:defRPr sz="32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pic>
        <p:nvPicPr>
          <p:cNvPr id="4" name="Google Shape;10;p19">
            <a:extLst>
              <a:ext uri="{FF2B5EF4-FFF2-40B4-BE49-F238E27FC236}">
                <a16:creationId xmlns:a16="http://schemas.microsoft.com/office/drawing/2014/main" id="{C4305B4A-60FB-0045-903F-79EB6BD2218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04162" y="169594"/>
            <a:ext cx="1727818" cy="45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>
  <p:cSld name="Index">
    <p:bg>
      <p:bgPr>
        <a:solidFill>
          <a:srgbClr val="04326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>
            <a:spLocks noGrp="1"/>
          </p:cNvSpPr>
          <p:nvPr>
            <p:ph type="title"/>
          </p:nvPr>
        </p:nvSpPr>
        <p:spPr>
          <a:xfrm>
            <a:off x="2850663" y="1695620"/>
            <a:ext cx="39210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Lato Light"/>
              <a:buNone/>
              <a:defRPr sz="3200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8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pic>
        <p:nvPicPr>
          <p:cNvPr id="19" name="Google Shape;1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3411" y="533488"/>
            <a:ext cx="1727818" cy="45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text">
  <p:cSld name="Pictur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>
            <a:spLocks noGrp="1"/>
          </p:cNvSpPr>
          <p:nvPr>
            <p:ph type="title"/>
          </p:nvPr>
        </p:nvSpPr>
        <p:spPr>
          <a:xfrm>
            <a:off x="474360" y="1842362"/>
            <a:ext cx="31986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2" name="Google Shape;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411" y="533488"/>
            <a:ext cx="1727818" cy="45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Conclusion">
  <p:cSld name="With Conclus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0"/>
          <p:cNvSpPr/>
          <p:nvPr/>
        </p:nvSpPr>
        <p:spPr>
          <a:xfrm>
            <a:off x="0" y="4989689"/>
            <a:ext cx="9140400" cy="72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0"/>
          <p:cNvSpPr txBox="1">
            <a:spLocks noGrp="1"/>
          </p:cNvSpPr>
          <p:nvPr>
            <p:ph type="title"/>
          </p:nvPr>
        </p:nvSpPr>
        <p:spPr>
          <a:xfrm>
            <a:off x="471600" y="451917"/>
            <a:ext cx="8204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Black"/>
              <a:buNone/>
              <a:defRPr sz="2000" b="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Black"/>
              <a:buNone/>
              <a:defRPr sz="18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6" name="Google Shape;26;p40"/>
          <p:cNvSpPr/>
          <p:nvPr/>
        </p:nvSpPr>
        <p:spPr>
          <a:xfrm>
            <a:off x="8868798" y="0"/>
            <a:ext cx="279399" cy="186080"/>
          </a:xfrm>
          <a:custGeom>
            <a:avLst/>
            <a:gdLst/>
            <a:ahLst/>
            <a:cxnLst/>
            <a:rect l="l" t="t" r="r" b="b"/>
            <a:pathLst>
              <a:path w="279399" h="167640" extrusionOk="0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0"/>
          <p:cNvSpPr txBox="1"/>
          <p:nvPr/>
        </p:nvSpPr>
        <p:spPr>
          <a:xfrm>
            <a:off x="8915719" y="34876"/>
            <a:ext cx="2127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s-ES" sz="7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0"/>
          <p:cNvSpPr txBox="1"/>
          <p:nvPr/>
        </p:nvSpPr>
        <p:spPr>
          <a:xfrm>
            <a:off x="7621981" y="34876"/>
            <a:ext cx="12147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Nucleus</a:t>
            </a:r>
            <a:endParaRPr sz="7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BAE40"/>
          </p15:clr>
        </p15:guide>
        <p15:guide id="2" pos="311">
          <p15:clr>
            <a:srgbClr val="FBAE40"/>
          </p15:clr>
        </p15:guide>
        <p15:guide id="3" pos="5653">
          <p15:clr>
            <a:srgbClr val="FBAE40"/>
          </p15:clr>
        </p15:guide>
        <p15:guide id="4" orient="horz" pos="31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Only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8868799" y="0"/>
            <a:ext cx="279399" cy="186267"/>
          </a:xfrm>
          <a:custGeom>
            <a:avLst/>
            <a:gdLst/>
            <a:ahLst/>
            <a:cxnLst/>
            <a:rect l="l" t="t" r="r" b="b"/>
            <a:pathLst>
              <a:path w="279399" h="167640" extrusionOk="0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472998" y="451917"/>
            <a:ext cx="82248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Black"/>
              <a:buNone/>
              <a:defRPr sz="2000" i="0" u="none" strike="noStrike" cap="non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8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/>
          <p:nvPr/>
        </p:nvSpPr>
        <p:spPr>
          <a:xfrm>
            <a:off x="8915719" y="34876"/>
            <a:ext cx="212696" cy="11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5143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6"/>
          <p:cNvSpPr txBox="1"/>
          <p:nvPr/>
        </p:nvSpPr>
        <p:spPr>
          <a:xfrm>
            <a:off x="6636176" y="34889"/>
            <a:ext cx="2200800" cy="11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Nucleus </a:t>
            </a:r>
            <a:endParaRPr sz="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41653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">
          <p15:clr>
            <a:srgbClr val="FBAE40"/>
          </p15:clr>
        </p15:guide>
        <p15:guide id="2" pos="310">
          <p15:clr>
            <a:srgbClr val="FBAE40"/>
          </p15:clr>
        </p15:guide>
        <p15:guide id="3" pos="5653">
          <p15:clr>
            <a:srgbClr val="FBAE40"/>
          </p15:clr>
        </p15:guide>
        <p15:guide id="4" orient="horz" pos="31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">
  <p:cSld name="solo títul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248474" y="201000"/>
            <a:ext cx="87159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0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" name="Google Shape;35;p21"/>
          <p:cNvSpPr txBox="1"/>
          <p:nvPr/>
        </p:nvSpPr>
        <p:spPr>
          <a:xfrm>
            <a:off x="8915719" y="34876"/>
            <a:ext cx="2127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s-E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 txBox="1"/>
          <p:nvPr/>
        </p:nvSpPr>
        <p:spPr>
          <a:xfrm>
            <a:off x="6636176" y="34889"/>
            <a:ext cx="22008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Nucleus </a:t>
            </a:r>
            <a:endParaRPr sz="7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on foto_opción 1">
  <p:cSld name="Portada con foto_opción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0" cy="57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/>
          <p:nvPr/>
        </p:nvSpPr>
        <p:spPr>
          <a:xfrm flipH="1">
            <a:off x="5374911" y="1431925"/>
            <a:ext cx="719400" cy="17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/>
          <p:nvPr/>
        </p:nvSpPr>
        <p:spPr>
          <a:xfrm>
            <a:off x="0" y="1431925"/>
            <a:ext cx="5374800" cy="17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7"/>
          <p:cNvGrpSpPr/>
          <p:nvPr/>
        </p:nvGrpSpPr>
        <p:grpSpPr>
          <a:xfrm>
            <a:off x="6809570" y="4283448"/>
            <a:ext cx="2339614" cy="1429559"/>
            <a:chOff x="6449477" y="4281543"/>
            <a:chExt cx="2339614" cy="1429559"/>
          </a:xfrm>
        </p:grpSpPr>
        <p:sp>
          <p:nvSpPr>
            <p:cNvPr id="45" name="Google Shape;45;p27"/>
            <p:cNvSpPr/>
            <p:nvPr/>
          </p:nvSpPr>
          <p:spPr>
            <a:xfrm>
              <a:off x="8207391" y="4281543"/>
              <a:ext cx="581700" cy="35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7"/>
            <p:cNvSpPr/>
            <p:nvPr/>
          </p:nvSpPr>
          <p:spPr>
            <a:xfrm>
              <a:off x="7344330" y="4281543"/>
              <a:ext cx="900000" cy="359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7"/>
            <p:cNvSpPr/>
            <p:nvPr/>
          </p:nvSpPr>
          <p:spPr>
            <a:xfrm>
              <a:off x="6449477" y="4281543"/>
              <a:ext cx="904800" cy="7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59999"/>
                  </a:lnTo>
                  <a:lnTo>
                    <a:pt x="47741" y="59999"/>
                  </a:lnTo>
                  <a:lnTo>
                    <a:pt x="47741" y="119999"/>
                  </a:lnTo>
                  <a:lnTo>
                    <a:pt x="0" y="119999"/>
                  </a:lnTo>
                  <a:lnTo>
                    <a:pt x="0" y="59999"/>
                  </a:lnTo>
                  <a:lnTo>
                    <a:pt x="0" y="59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7"/>
            <p:cNvSpPr/>
            <p:nvPr/>
          </p:nvSpPr>
          <p:spPr>
            <a:xfrm>
              <a:off x="6449478" y="4999502"/>
              <a:ext cx="360000" cy="71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7"/>
          <p:cNvSpPr txBox="1">
            <a:spLocks noGrp="1"/>
          </p:cNvSpPr>
          <p:nvPr>
            <p:ph type="title"/>
          </p:nvPr>
        </p:nvSpPr>
        <p:spPr>
          <a:xfrm>
            <a:off x="169200" y="1753200"/>
            <a:ext cx="5029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3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556784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51" name="Google Shape;5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5370" y="258873"/>
            <a:ext cx="1395765" cy="4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7"/>
          <p:cNvSpPr/>
          <p:nvPr/>
        </p:nvSpPr>
        <p:spPr>
          <a:xfrm>
            <a:off x="8868798" y="0"/>
            <a:ext cx="279399" cy="186080"/>
          </a:xfrm>
          <a:custGeom>
            <a:avLst/>
            <a:gdLst/>
            <a:ahLst/>
            <a:cxnLst/>
            <a:rect l="l" t="t" r="r" b="b"/>
            <a:pathLst>
              <a:path w="279399" h="167640" extrusionOk="0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 txBox="1"/>
          <p:nvPr/>
        </p:nvSpPr>
        <p:spPr>
          <a:xfrm>
            <a:off x="8915719" y="34876"/>
            <a:ext cx="2127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s-E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7"/>
          <p:cNvSpPr txBox="1"/>
          <p:nvPr/>
        </p:nvSpPr>
        <p:spPr>
          <a:xfrm>
            <a:off x="6636176" y="34889"/>
            <a:ext cx="22008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Nucleus </a:t>
            </a:r>
            <a:endParaRPr sz="7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/>
        </p:nvSpPr>
        <p:spPr>
          <a:xfrm>
            <a:off x="8868798" y="0"/>
            <a:ext cx="279399" cy="186080"/>
          </a:xfrm>
          <a:custGeom>
            <a:avLst/>
            <a:gdLst/>
            <a:ahLst/>
            <a:cxnLst/>
            <a:rect l="l" t="t" r="r" b="b"/>
            <a:pathLst>
              <a:path w="279399" h="167640" extrusionOk="0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 txBox="1"/>
          <p:nvPr/>
        </p:nvSpPr>
        <p:spPr>
          <a:xfrm>
            <a:off x="8915719" y="34876"/>
            <a:ext cx="2127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s-E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 txBox="1"/>
          <p:nvPr/>
        </p:nvSpPr>
        <p:spPr>
          <a:xfrm>
            <a:off x="6636176" y="34889"/>
            <a:ext cx="22008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143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Nucleus </a:t>
            </a:r>
            <a:endParaRPr sz="7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UahRVNyhsbPVQRJcL2yAHZDNQ5KONO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"/>
          <p:cNvSpPr txBox="1">
            <a:spLocks noGrp="1"/>
          </p:cNvSpPr>
          <p:nvPr>
            <p:ph type="title"/>
          </p:nvPr>
        </p:nvSpPr>
        <p:spPr>
          <a:xfrm>
            <a:off x="209976" y="2103564"/>
            <a:ext cx="6549042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dirty="0"/>
              <a:t>Nucleus</a:t>
            </a:r>
            <a:endParaRPr dirty="0"/>
          </a:p>
        </p:txBody>
      </p:sp>
      <p:sp>
        <p:nvSpPr>
          <p:cNvPr id="298" name="Google Shape;298;p1"/>
          <p:cNvSpPr txBox="1"/>
          <p:nvPr/>
        </p:nvSpPr>
        <p:spPr>
          <a:xfrm>
            <a:off x="236430" y="2656500"/>
            <a:ext cx="43899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Global Asset Inventory</a:t>
            </a: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1"/>
          <p:cNvSpPr txBox="1"/>
          <p:nvPr/>
        </p:nvSpPr>
        <p:spPr>
          <a:xfrm>
            <a:off x="8417900" y="5435984"/>
            <a:ext cx="696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25" rIns="0" bIns="17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Nucleus</a:t>
            </a:r>
            <a:endParaRPr sz="1400" b="1" i="0" u="none" strike="noStrike" cap="none"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0" name="Google Shape;300;p1"/>
          <p:cNvGrpSpPr/>
          <p:nvPr/>
        </p:nvGrpSpPr>
        <p:grpSpPr>
          <a:xfrm>
            <a:off x="8401235" y="4751109"/>
            <a:ext cx="685800" cy="684692"/>
            <a:chOff x="3196550" y="4011625"/>
            <a:chExt cx="720000" cy="720000"/>
          </a:xfrm>
        </p:grpSpPr>
        <p:sp>
          <p:nvSpPr>
            <p:cNvPr id="301" name="Google Shape;301;p1"/>
            <p:cNvSpPr/>
            <p:nvPr/>
          </p:nvSpPr>
          <p:spPr>
            <a:xfrm rot="-5400000">
              <a:off x="3196550" y="4011625"/>
              <a:ext cx="720000" cy="720000"/>
            </a:xfrm>
            <a:prstGeom prst="blockArc">
              <a:avLst>
                <a:gd name="adj1" fmla="val 10800000"/>
                <a:gd name="adj2" fmla="val 5592083"/>
                <a:gd name="adj3" fmla="val 23223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3412550" y="4227625"/>
              <a:ext cx="288000" cy="288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" descr="Imagen que contiene edific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8600" y="162921"/>
            <a:ext cx="829559" cy="3612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"/>
          <p:cNvSpPr txBox="1"/>
          <p:nvPr/>
        </p:nvSpPr>
        <p:spPr>
          <a:xfrm>
            <a:off x="236430" y="3134082"/>
            <a:ext cx="43899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0" i="1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Resumen semanal al 11-07-2019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"/>
          <p:cNvSpPr/>
          <p:nvPr/>
        </p:nvSpPr>
        <p:spPr>
          <a:xfrm>
            <a:off x="266455" y="646555"/>
            <a:ext cx="4192643" cy="4302517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4545505" y="646555"/>
            <a:ext cx="4189163" cy="4302517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266455" y="695367"/>
            <a:ext cx="4207924" cy="2648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</a:t>
            </a:r>
            <a:endParaRPr sz="10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265511" y="1272097"/>
            <a:ext cx="6347596" cy="25088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Preparación</a:t>
            </a:r>
            <a:endParaRPr/>
          </a:p>
        </p:txBody>
      </p:sp>
      <p:sp>
        <p:nvSpPr>
          <p:cNvPr id="396" name="Google Shape;396;p3"/>
          <p:cNvSpPr/>
          <p:nvPr/>
        </p:nvSpPr>
        <p:spPr>
          <a:xfrm>
            <a:off x="2415640" y="1503614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"/>
          <p:cNvSpPr txBox="1"/>
          <p:nvPr/>
        </p:nvSpPr>
        <p:spPr>
          <a:xfrm>
            <a:off x="2404171" y="1549274"/>
            <a:ext cx="564847" cy="1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/>
          </a:p>
        </p:txBody>
      </p:sp>
      <p:sp>
        <p:nvSpPr>
          <p:cNvPr id="398" name="Google Shape;398;p3"/>
          <p:cNvSpPr txBox="1"/>
          <p:nvPr/>
        </p:nvSpPr>
        <p:spPr>
          <a:xfrm>
            <a:off x="248300" y="263395"/>
            <a:ext cx="685951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Black"/>
              <a:buNone/>
            </a:pPr>
            <a:r>
              <a:rPr lang="es-ES" sz="2000" b="0" i="0" u="none" strike="noStrike" cap="none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Plan de proyecto Colombia (zoom junio y julio) </a:t>
            </a:r>
            <a:endParaRPr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265511" y="1620116"/>
            <a:ext cx="1727394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Sesiones previas </a:t>
            </a:r>
            <a:endParaRPr sz="8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"/>
          <p:cNvSpPr/>
          <p:nvPr/>
        </p:nvSpPr>
        <p:spPr>
          <a:xfrm>
            <a:off x="304424" y="5465280"/>
            <a:ext cx="497369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"/>
          <p:cNvSpPr/>
          <p:nvPr/>
        </p:nvSpPr>
        <p:spPr>
          <a:xfrm>
            <a:off x="2866403" y="5465280"/>
            <a:ext cx="497369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Tarea</a:t>
            </a:r>
          </a:p>
        </p:txBody>
      </p:sp>
      <p:sp>
        <p:nvSpPr>
          <p:cNvPr id="402" name="Google Shape;402;p3"/>
          <p:cNvSpPr/>
          <p:nvPr/>
        </p:nvSpPr>
        <p:spPr>
          <a:xfrm>
            <a:off x="1980815" y="5465280"/>
            <a:ext cx="280752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"/>
          <p:cNvSpPr/>
          <p:nvPr/>
        </p:nvSpPr>
        <p:spPr>
          <a:xfrm>
            <a:off x="1712154" y="5465280"/>
            <a:ext cx="280752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"/>
          <p:cNvSpPr txBox="1"/>
          <p:nvPr/>
        </p:nvSpPr>
        <p:spPr>
          <a:xfrm>
            <a:off x="770732" y="5444285"/>
            <a:ext cx="9076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Pendiente inicio</a:t>
            </a:r>
            <a:endParaRPr/>
          </a:p>
        </p:txBody>
      </p:sp>
      <p:sp>
        <p:nvSpPr>
          <p:cNvPr id="405" name="Google Shape;405;p3"/>
          <p:cNvSpPr txBox="1"/>
          <p:nvPr/>
        </p:nvSpPr>
        <p:spPr>
          <a:xfrm>
            <a:off x="2236615" y="5444285"/>
            <a:ext cx="5709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curso</a:t>
            </a:r>
            <a:endParaRPr/>
          </a:p>
        </p:txBody>
      </p:sp>
      <p:sp>
        <p:nvSpPr>
          <p:cNvPr id="406" name="Google Shape;406;p3"/>
          <p:cNvSpPr txBox="1"/>
          <p:nvPr/>
        </p:nvSpPr>
        <p:spPr>
          <a:xfrm>
            <a:off x="3345735" y="5444285"/>
            <a:ext cx="55335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Cerrada</a:t>
            </a:r>
            <a:endParaRPr/>
          </a:p>
        </p:txBody>
      </p:sp>
      <p:sp>
        <p:nvSpPr>
          <p:cNvPr id="407" name="Google Shape;407;p3"/>
          <p:cNvSpPr/>
          <p:nvPr/>
        </p:nvSpPr>
        <p:spPr>
          <a:xfrm>
            <a:off x="638671" y="1860581"/>
            <a:ext cx="1745304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Elaboración conjunta del Kick-off</a:t>
            </a:r>
            <a:endParaRPr sz="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"/>
          <p:cNvSpPr/>
          <p:nvPr/>
        </p:nvSpPr>
        <p:spPr>
          <a:xfrm>
            <a:off x="1103342" y="2101046"/>
            <a:ext cx="1280633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Identificar Stakeholders</a:t>
            </a:r>
            <a:endParaRPr sz="8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"/>
          <p:cNvSpPr/>
          <p:nvPr/>
        </p:nvSpPr>
        <p:spPr>
          <a:xfrm>
            <a:off x="1576542" y="2341511"/>
            <a:ext cx="808546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 de sesiones</a:t>
            </a:r>
            <a:endParaRPr sz="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"/>
          <p:cNvSpPr/>
          <p:nvPr/>
        </p:nvSpPr>
        <p:spPr>
          <a:xfrm>
            <a:off x="2430816" y="2572746"/>
            <a:ext cx="561240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Kick-off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3"/>
          <p:cNvCxnSpPr>
            <a:cxnSpLocks/>
          </p:cNvCxnSpPr>
          <p:nvPr/>
        </p:nvCxnSpPr>
        <p:spPr>
          <a:xfrm flipH="1">
            <a:off x="2404173" y="1543958"/>
            <a:ext cx="3952" cy="3537349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12" name="Google Shape;412;p3"/>
          <p:cNvSpPr/>
          <p:nvPr/>
        </p:nvSpPr>
        <p:spPr>
          <a:xfrm>
            <a:off x="2565903" y="2996081"/>
            <a:ext cx="669227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"/>
          <p:cNvSpPr/>
          <p:nvPr/>
        </p:nvSpPr>
        <p:spPr>
          <a:xfrm>
            <a:off x="2507372" y="2907080"/>
            <a:ext cx="669227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"/>
          <p:cNvSpPr/>
          <p:nvPr/>
        </p:nvSpPr>
        <p:spPr>
          <a:xfrm>
            <a:off x="2428741" y="2814100"/>
            <a:ext cx="669227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Sesiones</a:t>
            </a:r>
            <a:endParaRPr sz="9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"/>
          <p:cNvSpPr/>
          <p:nvPr/>
        </p:nvSpPr>
        <p:spPr>
          <a:xfrm>
            <a:off x="3270571" y="3258130"/>
            <a:ext cx="2930085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"/>
          <p:cNvSpPr/>
          <p:nvPr/>
        </p:nvSpPr>
        <p:spPr>
          <a:xfrm>
            <a:off x="3543820" y="3479424"/>
            <a:ext cx="2652885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"/>
          <p:cNvSpPr/>
          <p:nvPr/>
        </p:nvSpPr>
        <p:spPr>
          <a:xfrm>
            <a:off x="3915380" y="3700718"/>
            <a:ext cx="2281325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5432961" y="4627274"/>
            <a:ext cx="155806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lang="es-ES" sz="900" b="0" i="0" u="none" strike="noStrike" cap="none" dirty="0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"/>
          <p:cNvSpPr/>
          <p:nvPr/>
        </p:nvSpPr>
        <p:spPr>
          <a:xfrm>
            <a:off x="3912572" y="3922011"/>
            <a:ext cx="2273423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endParaRPr/>
          </a:p>
        </p:txBody>
      </p:sp>
      <p:sp>
        <p:nvSpPr>
          <p:cNvPr id="423" name="Google Shape;423;p3"/>
          <p:cNvSpPr/>
          <p:nvPr/>
        </p:nvSpPr>
        <p:spPr>
          <a:xfrm>
            <a:off x="3915379" y="3918807"/>
            <a:ext cx="2260083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s-ES" sz="9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W2W + Plan de ejecución</a:t>
            </a:r>
          </a:p>
        </p:txBody>
      </p:sp>
      <p:sp>
        <p:nvSpPr>
          <p:cNvPr id="424" name="Google Shape;424;p3"/>
          <p:cNvSpPr/>
          <p:nvPr/>
        </p:nvSpPr>
        <p:spPr>
          <a:xfrm>
            <a:off x="3915381" y="4157565"/>
            <a:ext cx="227061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"/>
          <p:cNvSpPr/>
          <p:nvPr/>
        </p:nvSpPr>
        <p:spPr>
          <a:xfrm>
            <a:off x="4342099" y="4390140"/>
            <a:ext cx="2648932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                    </a:t>
            </a:r>
            <a:endParaRPr/>
          </a:p>
        </p:txBody>
      </p:sp>
      <p:sp>
        <p:nvSpPr>
          <p:cNvPr id="427" name="Google Shape;427;p3"/>
          <p:cNvSpPr/>
          <p:nvPr/>
        </p:nvSpPr>
        <p:spPr>
          <a:xfrm>
            <a:off x="4347382" y="4386936"/>
            <a:ext cx="1828080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"/>
          <p:cNvSpPr txBox="1"/>
          <p:nvPr/>
        </p:nvSpPr>
        <p:spPr>
          <a:xfrm>
            <a:off x="6167372" y="3451800"/>
            <a:ext cx="13179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Recepción Inventarios</a:t>
            </a:r>
            <a:endParaRPr dirty="0"/>
          </a:p>
        </p:txBody>
      </p:sp>
      <p:sp>
        <p:nvSpPr>
          <p:cNvPr id="429" name="Google Shape;429;p3"/>
          <p:cNvSpPr txBox="1"/>
          <p:nvPr/>
        </p:nvSpPr>
        <p:spPr>
          <a:xfrm>
            <a:off x="6167372" y="3246154"/>
            <a:ext cx="857927" cy="17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Identificar RUs</a:t>
            </a:r>
            <a:endParaRPr dirty="0"/>
          </a:p>
        </p:txBody>
      </p:sp>
      <p:sp>
        <p:nvSpPr>
          <p:cNvPr id="430" name="Google Shape;430;p3"/>
          <p:cNvSpPr txBox="1"/>
          <p:nvPr/>
        </p:nvSpPr>
        <p:spPr>
          <a:xfrm>
            <a:off x="6167372" y="3708811"/>
            <a:ext cx="1077539" cy="16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Identificar Servicios</a:t>
            </a:r>
            <a:endParaRPr/>
          </a:p>
        </p:txBody>
      </p:sp>
      <p:sp>
        <p:nvSpPr>
          <p:cNvPr id="432" name="Google Shape;432;p3"/>
          <p:cNvSpPr txBox="1"/>
          <p:nvPr/>
        </p:nvSpPr>
        <p:spPr>
          <a:xfrm>
            <a:off x="6167372" y="4156870"/>
            <a:ext cx="963725" cy="17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Identificar UUAA</a:t>
            </a:r>
            <a:endParaRPr/>
          </a:p>
        </p:txBody>
      </p:sp>
      <p:sp>
        <p:nvSpPr>
          <p:cNvPr id="433" name="Google Shape;433;p3"/>
          <p:cNvSpPr txBox="1"/>
          <p:nvPr/>
        </p:nvSpPr>
        <p:spPr>
          <a:xfrm>
            <a:off x="6996934" y="4359355"/>
            <a:ext cx="83067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Inventarios v0</a:t>
            </a:r>
            <a:endParaRPr dirty="0"/>
          </a:p>
        </p:txBody>
      </p:sp>
      <p:sp>
        <p:nvSpPr>
          <p:cNvPr id="435" name="Google Shape;435;p3"/>
          <p:cNvSpPr/>
          <p:nvPr/>
        </p:nvSpPr>
        <p:spPr>
          <a:xfrm>
            <a:off x="2155488" y="5030654"/>
            <a:ext cx="497369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17 jun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436" name="Google Shape;436;p3"/>
          <p:cNvSpPr/>
          <p:nvPr/>
        </p:nvSpPr>
        <p:spPr>
          <a:xfrm>
            <a:off x="5021560" y="5030654"/>
            <a:ext cx="497369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37" name="Google Shape;437;p3"/>
          <p:cNvSpPr/>
          <p:nvPr/>
        </p:nvSpPr>
        <p:spPr>
          <a:xfrm>
            <a:off x="265512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"/>
          <p:cNvSpPr/>
          <p:nvPr/>
        </p:nvSpPr>
        <p:spPr>
          <a:xfrm>
            <a:off x="1341701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3"/>
          <p:cNvSpPr/>
          <p:nvPr/>
        </p:nvSpPr>
        <p:spPr>
          <a:xfrm>
            <a:off x="2408125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"/>
          <p:cNvSpPr/>
          <p:nvPr/>
        </p:nvSpPr>
        <p:spPr>
          <a:xfrm>
            <a:off x="3471882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 4</a:t>
            </a:r>
            <a:endParaRPr sz="10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"/>
          <p:cNvSpPr/>
          <p:nvPr/>
        </p:nvSpPr>
        <p:spPr>
          <a:xfrm>
            <a:off x="4316200" y="5465280"/>
            <a:ext cx="280752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"/>
          <p:cNvSpPr/>
          <p:nvPr/>
        </p:nvSpPr>
        <p:spPr>
          <a:xfrm>
            <a:off x="4047539" y="5465280"/>
            <a:ext cx="280752" cy="173455"/>
          </a:xfrm>
          <a:prstGeom prst="rect">
            <a:avLst/>
          </a:prstGeom>
          <a:solidFill>
            <a:srgbClr val="FF0B40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"/>
          <p:cNvSpPr txBox="1"/>
          <p:nvPr/>
        </p:nvSpPr>
        <p:spPr>
          <a:xfrm>
            <a:off x="4565012" y="5444285"/>
            <a:ext cx="641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Retrasada</a:t>
            </a:r>
            <a:endParaRPr/>
          </a:p>
        </p:txBody>
      </p:sp>
      <p:sp>
        <p:nvSpPr>
          <p:cNvPr id="59" name="Google Shape;433;p3">
            <a:extLst>
              <a:ext uri="{FF2B5EF4-FFF2-40B4-BE49-F238E27FC236}">
                <a16:creationId xmlns:a16="http://schemas.microsoft.com/office/drawing/2014/main" id="{80E561AC-E6F1-6743-906B-884C4D6AD465}"/>
              </a:ext>
            </a:extLst>
          </p:cNvPr>
          <p:cNvSpPr txBox="1"/>
          <p:nvPr/>
        </p:nvSpPr>
        <p:spPr>
          <a:xfrm>
            <a:off x="6996934" y="4601206"/>
            <a:ext cx="83067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b="0" i="0" u="none" strike="noStrike" cap="none" dirty="0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GAPs</a:t>
            </a:r>
            <a:endParaRPr dirty="0"/>
          </a:p>
        </p:txBody>
      </p:sp>
      <p:cxnSp>
        <p:nvCxnSpPr>
          <p:cNvPr id="434" name="Google Shape;434;p3"/>
          <p:cNvCxnSpPr/>
          <p:nvPr/>
        </p:nvCxnSpPr>
        <p:spPr>
          <a:xfrm>
            <a:off x="6180729" y="1543958"/>
            <a:ext cx="0" cy="347887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1" name="Google Shape;393;p3">
            <a:extLst>
              <a:ext uri="{FF2B5EF4-FFF2-40B4-BE49-F238E27FC236}">
                <a16:creationId xmlns:a16="http://schemas.microsoft.com/office/drawing/2014/main" id="{65E8A17A-62C8-3446-B9F5-68030636B037}"/>
              </a:ext>
            </a:extLst>
          </p:cNvPr>
          <p:cNvSpPr/>
          <p:nvPr/>
        </p:nvSpPr>
        <p:spPr>
          <a:xfrm>
            <a:off x="4545505" y="695367"/>
            <a:ext cx="4207924" cy="2648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July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437;p3">
            <a:extLst>
              <a:ext uri="{FF2B5EF4-FFF2-40B4-BE49-F238E27FC236}">
                <a16:creationId xmlns:a16="http://schemas.microsoft.com/office/drawing/2014/main" id="{4D87FE4A-1AFB-D343-B990-CEB82562B061}"/>
              </a:ext>
            </a:extLst>
          </p:cNvPr>
          <p:cNvSpPr/>
          <p:nvPr/>
        </p:nvSpPr>
        <p:spPr>
          <a:xfrm>
            <a:off x="4540187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438;p3">
            <a:extLst>
              <a:ext uri="{FF2B5EF4-FFF2-40B4-BE49-F238E27FC236}">
                <a16:creationId xmlns:a16="http://schemas.microsoft.com/office/drawing/2014/main" id="{4B334EC8-F3FD-0344-BFEC-A23D2E7DB93F}"/>
              </a:ext>
            </a:extLst>
          </p:cNvPr>
          <p:cNvSpPr/>
          <p:nvPr/>
        </p:nvSpPr>
        <p:spPr>
          <a:xfrm>
            <a:off x="5616376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439;p3">
            <a:extLst>
              <a:ext uri="{FF2B5EF4-FFF2-40B4-BE49-F238E27FC236}">
                <a16:creationId xmlns:a16="http://schemas.microsoft.com/office/drawing/2014/main" id="{F483A509-71C4-4D4A-995D-9CB763BA0D09}"/>
              </a:ext>
            </a:extLst>
          </p:cNvPr>
          <p:cNvSpPr/>
          <p:nvPr/>
        </p:nvSpPr>
        <p:spPr>
          <a:xfrm>
            <a:off x="6682800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</a:t>
            </a:r>
            <a:r>
              <a:rPr lang="es-ES" sz="10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</a:t>
            </a:r>
            <a:endParaRPr sz="10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440;p3">
            <a:extLst>
              <a:ext uri="{FF2B5EF4-FFF2-40B4-BE49-F238E27FC236}">
                <a16:creationId xmlns:a16="http://schemas.microsoft.com/office/drawing/2014/main" id="{C3E6137B-BABC-8D47-963C-A361D5286482}"/>
              </a:ext>
            </a:extLst>
          </p:cNvPr>
          <p:cNvSpPr/>
          <p:nvPr/>
        </p:nvSpPr>
        <p:spPr>
          <a:xfrm>
            <a:off x="7746557" y="996593"/>
            <a:ext cx="1008587" cy="2407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Week 4</a:t>
            </a:r>
            <a:endParaRPr sz="10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341;p2">
            <a:extLst>
              <a:ext uri="{FF2B5EF4-FFF2-40B4-BE49-F238E27FC236}">
                <a16:creationId xmlns:a16="http://schemas.microsoft.com/office/drawing/2014/main" id="{3D99EA72-D283-A048-B33B-568F83DFFB47}"/>
              </a:ext>
            </a:extLst>
          </p:cNvPr>
          <p:cNvSpPr/>
          <p:nvPr/>
        </p:nvSpPr>
        <p:spPr>
          <a:xfrm>
            <a:off x="6682800" y="1259552"/>
            <a:ext cx="1697630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Inventario I 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341;p2">
            <a:extLst>
              <a:ext uri="{FF2B5EF4-FFF2-40B4-BE49-F238E27FC236}">
                <a16:creationId xmlns:a16="http://schemas.microsoft.com/office/drawing/2014/main" id="{1D3ABB99-5659-6742-B716-577CDDE44256}"/>
              </a:ext>
            </a:extLst>
          </p:cNvPr>
          <p:cNvSpPr/>
          <p:nvPr/>
        </p:nvSpPr>
        <p:spPr>
          <a:xfrm>
            <a:off x="8404720" y="1259552"/>
            <a:ext cx="91192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341;p2">
            <a:extLst>
              <a:ext uri="{FF2B5EF4-FFF2-40B4-BE49-F238E27FC236}">
                <a16:creationId xmlns:a16="http://schemas.microsoft.com/office/drawing/2014/main" id="{4A8F4E73-0F5C-C747-930C-5CC09990D7B9}"/>
              </a:ext>
            </a:extLst>
          </p:cNvPr>
          <p:cNvSpPr/>
          <p:nvPr/>
        </p:nvSpPr>
        <p:spPr>
          <a:xfrm>
            <a:off x="8525311" y="1259552"/>
            <a:ext cx="91192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341;p2">
            <a:extLst>
              <a:ext uri="{FF2B5EF4-FFF2-40B4-BE49-F238E27FC236}">
                <a16:creationId xmlns:a16="http://schemas.microsoft.com/office/drawing/2014/main" id="{F64561D3-CA58-CA44-98A0-FC6C2B98C482}"/>
              </a:ext>
            </a:extLst>
          </p:cNvPr>
          <p:cNvSpPr/>
          <p:nvPr/>
        </p:nvSpPr>
        <p:spPr>
          <a:xfrm>
            <a:off x="8643476" y="1259552"/>
            <a:ext cx="91192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397;p3">
            <a:extLst>
              <a:ext uri="{FF2B5EF4-FFF2-40B4-BE49-F238E27FC236}">
                <a16:creationId xmlns:a16="http://schemas.microsoft.com/office/drawing/2014/main" id="{B20C35C5-FC46-9541-B423-659A9F15B9A1}"/>
              </a:ext>
            </a:extLst>
          </p:cNvPr>
          <p:cNvSpPr txBox="1"/>
          <p:nvPr/>
        </p:nvSpPr>
        <p:spPr>
          <a:xfrm>
            <a:off x="6841720" y="1601608"/>
            <a:ext cx="909692" cy="1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Inventario v0</a:t>
            </a:r>
            <a:endParaRPr dirty="0"/>
          </a:p>
        </p:txBody>
      </p:sp>
      <p:sp>
        <p:nvSpPr>
          <p:cNvPr id="73" name="Google Shape;396;p3">
            <a:extLst>
              <a:ext uri="{FF2B5EF4-FFF2-40B4-BE49-F238E27FC236}">
                <a16:creationId xmlns:a16="http://schemas.microsoft.com/office/drawing/2014/main" id="{32FC4FA5-CB91-D34C-A0C9-7BB35906BE2D}"/>
              </a:ext>
            </a:extLst>
          </p:cNvPr>
          <p:cNvSpPr/>
          <p:nvPr/>
        </p:nvSpPr>
        <p:spPr>
          <a:xfrm>
            <a:off x="6923743" y="1524125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446;p3">
            <a:extLst>
              <a:ext uri="{FF2B5EF4-FFF2-40B4-BE49-F238E27FC236}">
                <a16:creationId xmlns:a16="http://schemas.microsoft.com/office/drawing/2014/main" id="{2473E99A-2EEC-FD43-808D-347F593B0F9D}"/>
              </a:ext>
            </a:extLst>
          </p:cNvPr>
          <p:cNvSpPr/>
          <p:nvPr/>
        </p:nvSpPr>
        <p:spPr>
          <a:xfrm>
            <a:off x="3265306" y="3252180"/>
            <a:ext cx="2001014" cy="178053"/>
          </a:xfrm>
          <a:prstGeom prst="rect">
            <a:avLst/>
          </a:prstGeom>
          <a:solidFill>
            <a:srgbClr val="FF0B40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446;p3">
            <a:extLst>
              <a:ext uri="{FF2B5EF4-FFF2-40B4-BE49-F238E27FC236}">
                <a16:creationId xmlns:a16="http://schemas.microsoft.com/office/drawing/2014/main" id="{A02B4CBF-D02F-D648-AC0F-0C5D1B36F861}"/>
              </a:ext>
            </a:extLst>
          </p:cNvPr>
          <p:cNvSpPr/>
          <p:nvPr/>
        </p:nvSpPr>
        <p:spPr>
          <a:xfrm>
            <a:off x="3546190" y="3470495"/>
            <a:ext cx="1720130" cy="178053"/>
          </a:xfrm>
          <a:prstGeom prst="rect">
            <a:avLst/>
          </a:prstGeom>
          <a:solidFill>
            <a:srgbClr val="FF0B40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446;p3">
            <a:extLst>
              <a:ext uri="{FF2B5EF4-FFF2-40B4-BE49-F238E27FC236}">
                <a16:creationId xmlns:a16="http://schemas.microsoft.com/office/drawing/2014/main" id="{03A2F801-7564-844C-AC65-E99704BD7A32}"/>
              </a:ext>
            </a:extLst>
          </p:cNvPr>
          <p:cNvSpPr/>
          <p:nvPr/>
        </p:nvSpPr>
        <p:spPr>
          <a:xfrm>
            <a:off x="3920698" y="3698418"/>
            <a:ext cx="1350940" cy="178053"/>
          </a:xfrm>
          <a:prstGeom prst="rect">
            <a:avLst/>
          </a:prstGeom>
          <a:solidFill>
            <a:srgbClr val="FF0B40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446;p3">
            <a:extLst>
              <a:ext uri="{FF2B5EF4-FFF2-40B4-BE49-F238E27FC236}">
                <a16:creationId xmlns:a16="http://schemas.microsoft.com/office/drawing/2014/main" id="{C29F4487-B2AB-6748-ABDE-556064584256}"/>
              </a:ext>
            </a:extLst>
          </p:cNvPr>
          <p:cNvSpPr/>
          <p:nvPr/>
        </p:nvSpPr>
        <p:spPr>
          <a:xfrm>
            <a:off x="3915380" y="4159102"/>
            <a:ext cx="1350940" cy="178053"/>
          </a:xfrm>
          <a:prstGeom prst="rect">
            <a:avLst/>
          </a:prstGeom>
          <a:solidFill>
            <a:srgbClr val="FF0B40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427;p3">
            <a:extLst>
              <a:ext uri="{FF2B5EF4-FFF2-40B4-BE49-F238E27FC236}">
                <a16:creationId xmlns:a16="http://schemas.microsoft.com/office/drawing/2014/main" id="{A676D9AD-F68E-D044-8D3A-B6EFD2288DA7}"/>
              </a:ext>
            </a:extLst>
          </p:cNvPr>
          <p:cNvSpPr/>
          <p:nvPr/>
        </p:nvSpPr>
        <p:spPr>
          <a:xfrm>
            <a:off x="5427052" y="4629750"/>
            <a:ext cx="747768" cy="173455"/>
          </a:xfrm>
          <a:prstGeom prst="rect">
            <a:avLst/>
          </a:prstGeom>
          <a:blipFill rotWithShape="1">
            <a:blip r:embed="rId3">
              <a:alphaModFix/>
            </a:blip>
            <a:tile tx="0" ty="0" sx="100000" sy="100000" flip="none" algn="tl"/>
          </a:blip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"/>
          <p:cNvSpPr txBox="1">
            <a:spLocks noGrp="1"/>
          </p:cNvSpPr>
          <p:nvPr>
            <p:ph type="title"/>
          </p:nvPr>
        </p:nvSpPr>
        <p:spPr>
          <a:xfrm>
            <a:off x="248474" y="201000"/>
            <a:ext cx="8820112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</a:pPr>
            <a:r>
              <a:rPr lang="es-ES" b="0" dirty="0">
                <a:latin typeface="Lato Black"/>
                <a:ea typeface="Lato Black"/>
                <a:cs typeface="Lato Black"/>
                <a:sym typeface="Lato Black"/>
              </a:rPr>
              <a:t>Lista de 31 RUs que aplican para Colombia</a:t>
            </a:r>
            <a:endParaRPr dirty="0"/>
          </a:p>
        </p:txBody>
      </p:sp>
      <p:sp>
        <p:nvSpPr>
          <p:cNvPr id="454" name="Google Shape;454;p4"/>
          <p:cNvSpPr txBox="1"/>
          <p:nvPr/>
        </p:nvSpPr>
        <p:spPr>
          <a:xfrm>
            <a:off x="372396" y="616858"/>
            <a:ext cx="1602834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Distributed systems</a:t>
            </a:r>
            <a:endParaRPr/>
          </a:p>
        </p:txBody>
      </p:sp>
      <p:sp>
        <p:nvSpPr>
          <p:cNvPr id="455" name="Google Shape;455;p4"/>
          <p:cNvSpPr txBox="1"/>
          <p:nvPr/>
        </p:nvSpPr>
        <p:spPr>
          <a:xfrm>
            <a:off x="3162164" y="616858"/>
            <a:ext cx="1374218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endParaRPr/>
          </a:p>
        </p:txBody>
      </p:sp>
      <p:sp>
        <p:nvSpPr>
          <p:cNvPr id="456" name="Google Shape;456;p4"/>
          <p:cNvSpPr/>
          <p:nvPr/>
        </p:nvSpPr>
        <p:spPr>
          <a:xfrm>
            <a:off x="342289" y="892667"/>
            <a:ext cx="2722747" cy="41312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Cores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Intel (capacity processor)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Unix HP (capacity processor)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Unix Oracle (capacity processor)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Unix IBM (capacity processor)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Instances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Unix (instances) Gold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Unix (instances) Bronze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Linux (instances) Gold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Linux (instances) Bronze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Windows (instances) Gold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Windows (instances) Bronze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AS/400 (instances) Gold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AS/400 (instances) Bronze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Middleware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Middleware (Complex)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Middleware (Simple)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MQ Instances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DB - Oracle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DB - DB2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DB - SQL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DB - Others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4"/>
          <p:cNvSpPr/>
          <p:nvPr/>
        </p:nvSpPr>
        <p:spPr>
          <a:xfrm>
            <a:off x="3131297" y="892667"/>
            <a:ext cx="2722747" cy="4131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Distributed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Storage (</a:t>
            </a:r>
            <a:r>
              <a:rPr lang="es-ES" sz="9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Tier</a:t>
            </a:r>
            <a:r>
              <a:rPr lang="es-ES" sz="9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1a) - Usable </a:t>
            </a:r>
            <a:r>
              <a:rPr lang="es-ES" sz="9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Volumes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Storage (</a:t>
            </a:r>
            <a:r>
              <a:rPr lang="es-ES" sz="9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Tier</a:t>
            </a:r>
            <a:r>
              <a:rPr lang="es-ES" sz="9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3) - Usable </a:t>
            </a:r>
            <a:r>
              <a:rPr lang="es-ES" sz="900" b="0" i="0" u="none" strike="noStrike" cap="none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Volumes</a:t>
            </a:r>
            <a:endParaRPr lang="es-ES" sz="9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s-ES" sz="900" dirty="0">
                <a:solidFill>
                  <a:schemeClr val="lt1"/>
                </a:solidFill>
                <a:latin typeface="Lato"/>
              </a:rPr>
              <a:t>Storage (</a:t>
            </a:r>
            <a:r>
              <a:rPr lang="es-ES" sz="900" dirty="0" err="1">
                <a:solidFill>
                  <a:schemeClr val="lt1"/>
                </a:solidFill>
                <a:latin typeface="Lato"/>
              </a:rPr>
              <a:t>Backup</a:t>
            </a:r>
            <a:r>
              <a:rPr lang="es-ES" sz="900" dirty="0">
                <a:solidFill>
                  <a:schemeClr val="lt1"/>
                </a:solidFill>
                <a:latin typeface="Lato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4"/>
          <p:cNvSpPr/>
          <p:nvPr/>
        </p:nvSpPr>
        <p:spPr>
          <a:xfrm>
            <a:off x="5918979" y="892669"/>
            <a:ext cx="2722747" cy="4131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Firewall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Load Balancer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Switch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Proxy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Access Point (WAP)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DDI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VPN-SSL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IPS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and Access Management</a:t>
            </a:r>
            <a:endParaRPr sz="9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Compliance Management</a:t>
            </a:r>
            <a:endParaRPr/>
          </a:p>
        </p:txBody>
      </p:sp>
      <p:sp>
        <p:nvSpPr>
          <p:cNvPr id="459" name="Google Shape;459;p4"/>
          <p:cNvSpPr txBox="1"/>
          <p:nvPr/>
        </p:nvSpPr>
        <p:spPr>
          <a:xfrm>
            <a:off x="5956915" y="616858"/>
            <a:ext cx="1546642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Network&amp;Security</a:t>
            </a:r>
            <a:endParaRPr sz="11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4"/>
          <p:cNvSpPr/>
          <p:nvPr/>
        </p:nvSpPr>
        <p:spPr>
          <a:xfrm>
            <a:off x="2750031" y="4747931"/>
            <a:ext cx="261360" cy="2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/>
          </a:p>
        </p:txBody>
      </p:sp>
      <p:sp>
        <p:nvSpPr>
          <p:cNvPr id="461" name="Google Shape;461;p4"/>
          <p:cNvSpPr/>
          <p:nvPr/>
        </p:nvSpPr>
        <p:spPr>
          <a:xfrm>
            <a:off x="5495690" y="4766059"/>
            <a:ext cx="261360" cy="2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dirty="0"/>
          </a:p>
        </p:txBody>
      </p:sp>
      <p:sp>
        <p:nvSpPr>
          <p:cNvPr id="462" name="Google Shape;462;p4"/>
          <p:cNvSpPr/>
          <p:nvPr/>
        </p:nvSpPr>
        <p:spPr>
          <a:xfrm>
            <a:off x="8349633" y="4733563"/>
            <a:ext cx="261360" cy="2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/>
          </a:p>
        </p:txBody>
      </p:sp>
      <p:sp>
        <p:nvSpPr>
          <p:cNvPr id="463" name="Google Shape;463;p4"/>
          <p:cNvSpPr/>
          <p:nvPr/>
        </p:nvSpPr>
        <p:spPr>
          <a:xfrm>
            <a:off x="611724" y="5098141"/>
            <a:ext cx="8030002" cy="4850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NOTA:  el equipo de N&amp;S ha comentado la necesidad de incluir 12 RUs nuevas. Debe proporcionar la lista y los significados de las siglas. Esta lista de RUs no es definitiva</a:t>
            </a:r>
            <a:endParaRPr dirty="0"/>
          </a:p>
        </p:txBody>
      </p:sp>
      <p:pic>
        <p:nvPicPr>
          <p:cNvPr id="464" name="Google Shape;464;p4" descr="Lup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3152" y="323518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4;p4" descr="Lupa">
            <a:extLst>
              <a:ext uri="{FF2B5EF4-FFF2-40B4-BE49-F238E27FC236}">
                <a16:creationId xmlns:a16="http://schemas.microsoft.com/office/drawing/2014/main" id="{AF4B9781-35DF-1544-AA68-C3025F86D2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824" y="5220284"/>
            <a:ext cx="218900" cy="24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>
            <a:spLocks noGrp="1"/>
          </p:cNvSpPr>
          <p:nvPr>
            <p:ph type="title"/>
          </p:nvPr>
        </p:nvSpPr>
        <p:spPr>
          <a:xfrm>
            <a:off x="248474" y="201000"/>
            <a:ext cx="8820112" cy="38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</a:pPr>
            <a:r>
              <a:rPr lang="es-ES" b="0">
                <a:latin typeface="Lato Black"/>
                <a:ea typeface="Lato Black"/>
                <a:cs typeface="Lato Black"/>
                <a:sym typeface="Lato Black"/>
              </a:rPr>
              <a:t>Inventarios iniciales necesarios para consolidar la versión 0</a:t>
            </a:r>
            <a:endParaRPr/>
          </a:p>
        </p:txBody>
      </p:sp>
      <p:sp>
        <p:nvSpPr>
          <p:cNvPr id="471" name="Google Shape;471;p5"/>
          <p:cNvSpPr/>
          <p:nvPr/>
        </p:nvSpPr>
        <p:spPr>
          <a:xfrm>
            <a:off x="389425" y="990030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Cores e Instancias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5"/>
          <p:cNvSpPr/>
          <p:nvPr/>
        </p:nvSpPr>
        <p:spPr>
          <a:xfrm>
            <a:off x="389425" y="1230148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Middleware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5"/>
          <p:cNvSpPr/>
          <p:nvPr/>
        </p:nvSpPr>
        <p:spPr>
          <a:xfrm>
            <a:off x="389425" y="1472716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5"/>
          <p:cNvSpPr/>
          <p:nvPr/>
        </p:nvSpPr>
        <p:spPr>
          <a:xfrm>
            <a:off x="389425" y="1705857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Storage SSDD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389425" y="1943524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389425" y="2176665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"/>
          <p:cNvSpPr/>
          <p:nvPr/>
        </p:nvSpPr>
        <p:spPr>
          <a:xfrm>
            <a:off x="389425" y="2399869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ATMs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"/>
          <p:cNvSpPr/>
          <p:nvPr/>
        </p:nvSpPr>
        <p:spPr>
          <a:xfrm>
            <a:off x="389425" y="2628991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Workplace Branches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"/>
          <p:cNvSpPr/>
          <p:nvPr/>
        </p:nvSpPr>
        <p:spPr>
          <a:xfrm>
            <a:off x="389425" y="2852196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Workplace Employees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"/>
          <p:cNvSpPr/>
          <p:nvPr/>
        </p:nvSpPr>
        <p:spPr>
          <a:xfrm>
            <a:off x="2148656" y="990030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900" b="1" i="0" u="none" strike="noStrike" cap="none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5"/>
          <p:cNvSpPr/>
          <p:nvPr/>
        </p:nvSpPr>
        <p:spPr>
          <a:xfrm>
            <a:off x="2148656" y="1230148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900" b="1" i="0" u="none" strike="noStrike" cap="none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"/>
          <p:cNvSpPr/>
          <p:nvPr/>
        </p:nvSpPr>
        <p:spPr>
          <a:xfrm>
            <a:off x="2148656" y="1472716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900" b="1" i="0" u="none" strike="noStrike" cap="none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5"/>
          <p:cNvSpPr/>
          <p:nvPr/>
        </p:nvSpPr>
        <p:spPr>
          <a:xfrm>
            <a:off x="2148656" y="1705857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900" b="1" i="0" u="none" strike="noStrike" cap="none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5"/>
          <p:cNvSpPr/>
          <p:nvPr/>
        </p:nvSpPr>
        <p:spPr>
          <a:xfrm>
            <a:off x="2148656" y="1943524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900" b="1" dirty="0">
                <a:solidFill>
                  <a:srgbClr val="00B050"/>
                </a:solidFill>
                <a:latin typeface="Lato"/>
                <a:sym typeface="Lato"/>
              </a:rPr>
              <a:t>OK</a:t>
            </a:r>
            <a:endParaRPr sz="900" b="1" dirty="0">
              <a:solidFill>
                <a:srgbClr val="00B050"/>
              </a:solidFill>
              <a:latin typeface="Lato"/>
              <a:sym typeface="Lato"/>
            </a:endParaRPr>
          </a:p>
        </p:txBody>
      </p:sp>
      <p:sp>
        <p:nvSpPr>
          <p:cNvPr id="485" name="Google Shape;485;p5"/>
          <p:cNvSpPr/>
          <p:nvPr/>
        </p:nvSpPr>
        <p:spPr>
          <a:xfrm>
            <a:off x="2148656" y="2176665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Pendiente</a:t>
            </a:r>
            <a:endParaRPr sz="900" b="1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5"/>
          <p:cNvSpPr/>
          <p:nvPr/>
        </p:nvSpPr>
        <p:spPr>
          <a:xfrm>
            <a:off x="2148656" y="2399869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900" b="1" i="0" u="none" strike="noStrike" cap="none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5"/>
          <p:cNvSpPr/>
          <p:nvPr/>
        </p:nvSpPr>
        <p:spPr>
          <a:xfrm>
            <a:off x="2148656" y="2628991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9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</a:p>
        </p:txBody>
      </p:sp>
      <p:sp>
        <p:nvSpPr>
          <p:cNvPr id="488" name="Google Shape;488;p5"/>
          <p:cNvSpPr/>
          <p:nvPr/>
        </p:nvSpPr>
        <p:spPr>
          <a:xfrm>
            <a:off x="2148656" y="2852196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ES" sz="9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OK</a:t>
            </a:r>
          </a:p>
        </p:txBody>
      </p:sp>
      <p:sp>
        <p:nvSpPr>
          <p:cNvPr id="489" name="Google Shape;489;p5"/>
          <p:cNvSpPr/>
          <p:nvPr/>
        </p:nvSpPr>
        <p:spPr>
          <a:xfrm>
            <a:off x="3063055" y="990030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5"/>
          <p:cNvSpPr/>
          <p:nvPr/>
        </p:nvSpPr>
        <p:spPr>
          <a:xfrm>
            <a:off x="3063055" y="1230148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"/>
          <p:cNvSpPr/>
          <p:nvPr/>
        </p:nvSpPr>
        <p:spPr>
          <a:xfrm>
            <a:off x="3063055" y="1472716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"/>
          <p:cNvSpPr/>
          <p:nvPr/>
        </p:nvSpPr>
        <p:spPr>
          <a:xfrm>
            <a:off x="3063055" y="1705857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"/>
          <p:cNvSpPr/>
          <p:nvPr/>
        </p:nvSpPr>
        <p:spPr>
          <a:xfrm>
            <a:off x="3063055" y="1943524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5"/>
          <p:cNvSpPr/>
          <p:nvPr/>
        </p:nvSpPr>
        <p:spPr>
          <a:xfrm>
            <a:off x="3063055" y="2176665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 equipo de Security nos proporcionará el inventario (</a:t>
            </a:r>
            <a:r>
              <a:rPr lang="es-ES" sz="9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deadline</a:t>
            </a: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TBD) *</a:t>
            </a: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"/>
          <p:cNvSpPr/>
          <p:nvPr/>
        </p:nvSpPr>
        <p:spPr>
          <a:xfrm>
            <a:off x="3063055" y="2399869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3063055" y="2628991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3063055" y="2852196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5"/>
          <p:cNvSpPr txBox="1"/>
          <p:nvPr/>
        </p:nvSpPr>
        <p:spPr>
          <a:xfrm>
            <a:off x="407047" y="682847"/>
            <a:ext cx="1439734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Inventario</a:t>
            </a:r>
            <a:endParaRPr/>
          </a:p>
        </p:txBody>
      </p:sp>
      <p:sp>
        <p:nvSpPr>
          <p:cNvPr id="499" name="Google Shape;499;p5"/>
          <p:cNvSpPr txBox="1"/>
          <p:nvPr/>
        </p:nvSpPr>
        <p:spPr>
          <a:xfrm>
            <a:off x="2235626" y="682847"/>
            <a:ext cx="794653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  <a:endParaRPr/>
          </a:p>
        </p:txBody>
      </p:sp>
      <p:sp>
        <p:nvSpPr>
          <p:cNvPr id="500" name="Google Shape;500;p5"/>
          <p:cNvSpPr txBox="1"/>
          <p:nvPr/>
        </p:nvSpPr>
        <p:spPr>
          <a:xfrm>
            <a:off x="3091336" y="682847"/>
            <a:ext cx="2254009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Observaciones</a:t>
            </a:r>
            <a:endParaRPr/>
          </a:p>
        </p:txBody>
      </p:sp>
      <p:sp>
        <p:nvSpPr>
          <p:cNvPr id="501" name="Google Shape;501;p5"/>
          <p:cNvSpPr/>
          <p:nvPr/>
        </p:nvSpPr>
        <p:spPr>
          <a:xfrm>
            <a:off x="389425" y="3081514"/>
            <a:ext cx="1695232" cy="190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Servicios</a:t>
            </a:r>
            <a:endParaRPr sz="9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"/>
          <p:cNvSpPr/>
          <p:nvPr/>
        </p:nvSpPr>
        <p:spPr>
          <a:xfrm>
            <a:off x="2148656" y="3081514"/>
            <a:ext cx="840462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Pendiente</a:t>
            </a:r>
            <a:endParaRPr sz="900" b="1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5"/>
          <p:cNvSpPr/>
          <p:nvPr/>
        </p:nvSpPr>
        <p:spPr>
          <a:xfrm>
            <a:off x="3063055" y="3081514"/>
            <a:ext cx="5785789" cy="190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I&amp;C Global a entregado como ejemplo la lista de Servicios de </a:t>
            </a:r>
            <a:r>
              <a:rPr lang="es-ES" sz="9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Retail</a:t>
            </a: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9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Banking</a:t>
            </a: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ES" sz="9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Spain</a:t>
            </a:r>
            <a:r>
              <a:rPr lang="es-ES" sz="9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por canales. </a:t>
            </a:r>
            <a:endParaRPr sz="9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5"/>
          <p:cNvSpPr/>
          <p:nvPr/>
        </p:nvSpPr>
        <p:spPr>
          <a:xfrm>
            <a:off x="1037826" y="5315782"/>
            <a:ext cx="63556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sng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https://drive.google.com/drive/folders/1HUahRVNyhsbPVQRJcL2yAHZDNQ5KONOO</a:t>
            </a:r>
            <a:endParaRPr sz="900" b="0" i="0" u="none" strike="noStrike" cap="none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"/>
          <p:cNvSpPr txBox="1"/>
          <p:nvPr/>
        </p:nvSpPr>
        <p:spPr>
          <a:xfrm>
            <a:off x="408615" y="5315782"/>
            <a:ext cx="1439734" cy="19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1" i="0" u="none" strike="noStrike" cap="none" dirty="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Link DRIVE:</a:t>
            </a:r>
            <a:endParaRPr dirty="0"/>
          </a:p>
        </p:txBody>
      </p:sp>
      <p:sp>
        <p:nvSpPr>
          <p:cNvPr id="41" name="Google Shape;508;p5">
            <a:extLst>
              <a:ext uri="{FF2B5EF4-FFF2-40B4-BE49-F238E27FC236}">
                <a16:creationId xmlns:a16="http://schemas.microsoft.com/office/drawing/2014/main" id="{316C68A1-9A5F-6F4C-A8DE-E5A1141E9F6A}"/>
              </a:ext>
            </a:extLst>
          </p:cNvPr>
          <p:cNvSpPr txBox="1"/>
          <p:nvPr/>
        </p:nvSpPr>
        <p:spPr>
          <a:xfrm>
            <a:off x="407046" y="3292990"/>
            <a:ext cx="8459417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dirty="0">
                <a:solidFill>
                  <a:schemeClr val="tx1"/>
                </a:solidFill>
                <a:latin typeface="Lato"/>
                <a:sym typeface="Lato"/>
              </a:rPr>
              <a:t>(*) Adicionalmente también debemos recibir la lista con las 12 Rus nuevas de N&amp;S.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0" y="10452"/>
            <a:ext cx="9141420" cy="570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41" y="21858"/>
            <a:ext cx="1757525" cy="113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575" y="21858"/>
            <a:ext cx="1757525" cy="113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2718" y="21858"/>
            <a:ext cx="1757525" cy="113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6266" y="21858"/>
            <a:ext cx="1757525" cy="113168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"/>
          <p:cNvSpPr txBox="1"/>
          <p:nvPr/>
        </p:nvSpPr>
        <p:spPr>
          <a:xfrm>
            <a:off x="592477" y="400210"/>
            <a:ext cx="1249445" cy="34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1200" b="0" i="1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TO DO</a:t>
            </a:r>
            <a:endParaRPr sz="12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1200" b="0" i="1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0" name="Google Shape;520;p6"/>
          <p:cNvSpPr txBox="1"/>
          <p:nvPr/>
        </p:nvSpPr>
        <p:spPr>
          <a:xfrm>
            <a:off x="2880336" y="400210"/>
            <a:ext cx="1511829" cy="4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1200" b="0" i="1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IN PROGRESS</a:t>
            </a:r>
            <a:endParaRPr sz="1200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1200" b="0" i="1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1" name="Google Shape;521;p6"/>
          <p:cNvSpPr txBox="1"/>
          <p:nvPr/>
        </p:nvSpPr>
        <p:spPr>
          <a:xfrm>
            <a:off x="5140815" y="400210"/>
            <a:ext cx="1374390" cy="28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1200" b="0" i="1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BLOCKED</a:t>
            </a:r>
            <a:endParaRPr sz="1200" i="1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1200" b="0" i="1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2" name="Google Shape;522;p6"/>
          <p:cNvSpPr txBox="1"/>
          <p:nvPr/>
        </p:nvSpPr>
        <p:spPr>
          <a:xfrm>
            <a:off x="7260529" y="400210"/>
            <a:ext cx="1249445" cy="28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1200" b="0" i="1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DONE</a:t>
            </a:r>
            <a:endParaRPr sz="1200" i="1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1200" b="0" i="1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23" name="Google Shape;52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184" y="1097948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309" y="1070606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519" y="1070606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309" y="1803687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519" y="1803687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309" y="2530605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1083" y="1085973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41114" y="1085973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1083" y="1809627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41114" y="1809627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962" y="1042183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8337" y="1059892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"/>
          <p:cNvSpPr txBox="1"/>
          <p:nvPr/>
        </p:nvSpPr>
        <p:spPr>
          <a:xfrm>
            <a:off x="2612730" y="1219435"/>
            <a:ext cx="974501" cy="4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Identificación GAPs RUs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6" name="Google Shape;536;p6"/>
          <p:cNvSpPr txBox="1"/>
          <p:nvPr/>
        </p:nvSpPr>
        <p:spPr>
          <a:xfrm>
            <a:off x="3782761" y="1134092"/>
            <a:ext cx="974501" cy="5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Consolidar inventarios recibidos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7" name="Google Shape;537;p6"/>
          <p:cNvSpPr txBox="1"/>
          <p:nvPr/>
        </p:nvSpPr>
        <p:spPr>
          <a:xfrm>
            <a:off x="6785231" y="1121763"/>
            <a:ext cx="1071951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Sesiones previas Nucleus Colombia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8" name="Google Shape;538;p6"/>
          <p:cNvSpPr txBox="1"/>
          <p:nvPr/>
        </p:nvSpPr>
        <p:spPr>
          <a:xfrm>
            <a:off x="6955128" y="1966004"/>
            <a:ext cx="732157" cy="25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Kick-off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9" name="Google Shape;539;p6"/>
          <p:cNvSpPr txBox="1"/>
          <p:nvPr/>
        </p:nvSpPr>
        <p:spPr>
          <a:xfrm>
            <a:off x="7995166" y="1850812"/>
            <a:ext cx="974501" cy="5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Sesiones con Stakeholders (en Colombia)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40" name="Google Shape;54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3519" y="2536503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"/>
          <p:cNvSpPr txBox="1"/>
          <p:nvPr/>
        </p:nvSpPr>
        <p:spPr>
          <a:xfrm>
            <a:off x="8048888" y="1165148"/>
            <a:ext cx="885910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Identificar Stakeholders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42" name="Google Shape;5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1083" y="2534086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41114" y="2534086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"/>
          <p:cNvSpPr txBox="1"/>
          <p:nvPr/>
        </p:nvSpPr>
        <p:spPr>
          <a:xfrm>
            <a:off x="7995166" y="2642750"/>
            <a:ext cx="974501" cy="4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Draft Canales/ Servicios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5" name="Google Shape;545;p6"/>
          <p:cNvSpPr txBox="1"/>
          <p:nvPr/>
        </p:nvSpPr>
        <p:spPr>
          <a:xfrm>
            <a:off x="6833956" y="2522186"/>
            <a:ext cx="974501" cy="4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STG SSDD: 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Re-clasificar Tiers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(2 iteraciones)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6" name="Google Shape;546;p6"/>
          <p:cNvSpPr txBox="1"/>
          <p:nvPr/>
        </p:nvSpPr>
        <p:spPr>
          <a:xfrm>
            <a:off x="1404782" y="1190813"/>
            <a:ext cx="885910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Ejecución W2W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7" name="Google Shape;547;p6"/>
          <p:cNvSpPr txBox="1"/>
          <p:nvPr/>
        </p:nvSpPr>
        <p:spPr>
          <a:xfrm>
            <a:off x="2663073" y="2522693"/>
            <a:ext cx="885910" cy="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Estimación esfuerzos W2W y plan ejecución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48" name="Google Shape;548;p6"/>
          <p:cNvSpPr txBox="1"/>
          <p:nvPr/>
        </p:nvSpPr>
        <p:spPr>
          <a:xfrm>
            <a:off x="3814856" y="2525642"/>
            <a:ext cx="885910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Arquitectura: Definición Canales y sus servicios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49" name="Google Shape;54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7704" y="3248097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"/>
          <p:cNvSpPr txBox="1"/>
          <p:nvPr/>
        </p:nvSpPr>
        <p:spPr>
          <a:xfrm>
            <a:off x="2693915" y="1910105"/>
            <a:ext cx="805373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Inventarios Security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51" name="Google Shape;55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31356" y="3248097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"/>
          <p:cNvSpPr txBox="1"/>
          <p:nvPr/>
        </p:nvSpPr>
        <p:spPr>
          <a:xfrm>
            <a:off x="3818542" y="3280086"/>
            <a:ext cx="885910" cy="60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Listado de nuevas RUs N&amp;S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3" name="Google Shape;553;p6"/>
          <p:cNvSpPr txBox="1"/>
          <p:nvPr/>
        </p:nvSpPr>
        <p:spPr>
          <a:xfrm>
            <a:off x="238903" y="1183386"/>
            <a:ext cx="885910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Modelado Versión 0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4" name="Google Shape;554;p6"/>
          <p:cNvSpPr txBox="1"/>
          <p:nvPr/>
        </p:nvSpPr>
        <p:spPr>
          <a:xfrm>
            <a:off x="3855125" y="1934128"/>
            <a:ext cx="805373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Inventarios Workplace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5" name="Google Shape;555;p6"/>
          <p:cNvSpPr txBox="1"/>
          <p:nvPr/>
        </p:nvSpPr>
        <p:spPr>
          <a:xfrm>
            <a:off x="2653646" y="3288678"/>
            <a:ext cx="885910" cy="5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Identificación UUAA Locales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6" name="Google Shape;556;p6"/>
          <p:cNvSpPr txBox="1"/>
          <p:nvPr/>
        </p:nvSpPr>
        <p:spPr>
          <a:xfrm>
            <a:off x="5370410" y="1166627"/>
            <a:ext cx="974501" cy="548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10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Sesión Nubes Públicas</a:t>
            </a:r>
            <a:endParaRPr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10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57" name="Google Shape;55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89945" y="3250466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2345" y="3402866"/>
            <a:ext cx="1057795" cy="6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4745" y="3555266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"/>
          <p:cNvSpPr txBox="1"/>
          <p:nvPr/>
        </p:nvSpPr>
        <p:spPr>
          <a:xfrm>
            <a:off x="7208033" y="3597880"/>
            <a:ext cx="805373" cy="37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Recepción Inventarios (*)</a:t>
            </a:r>
            <a:endParaRPr sz="90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" name="Google Shape;549;p6">
            <a:extLst>
              <a:ext uri="{FF2B5EF4-FFF2-40B4-BE49-F238E27FC236}">
                <a16:creationId xmlns:a16="http://schemas.microsoft.com/office/drawing/2014/main" id="{9CAE4194-B528-BC4D-A66E-6713B1A241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7704" y="3961482"/>
            <a:ext cx="1057795" cy="69504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55;p6">
            <a:extLst>
              <a:ext uri="{FF2B5EF4-FFF2-40B4-BE49-F238E27FC236}">
                <a16:creationId xmlns:a16="http://schemas.microsoft.com/office/drawing/2014/main" id="{08D2E392-0199-AA4C-A379-7C4A7B75AF4E}"/>
              </a:ext>
            </a:extLst>
          </p:cNvPr>
          <p:cNvSpPr txBox="1"/>
          <p:nvPr/>
        </p:nvSpPr>
        <p:spPr>
          <a:xfrm>
            <a:off x="2653646" y="4084456"/>
            <a:ext cx="885910" cy="45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PoC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r>
              <a:rPr lang="es-ES" sz="900" b="0" i="0" u="none" strike="noStrike" cap="none" dirty="0">
                <a:solidFill>
                  <a:schemeClr val="tx2">
                    <a:lumMod val="75000"/>
                    <a:lumOff val="25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BigFix</a:t>
            </a:r>
            <a:endParaRPr sz="9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</a:pPr>
            <a:endParaRPr sz="900" b="0" i="0" u="none" strike="noStrike" cap="none" dirty="0">
              <a:solidFill>
                <a:schemeClr val="tx2">
                  <a:lumMod val="75000"/>
                  <a:lumOff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53" name="Google Shape;300;p1">
            <a:extLst>
              <a:ext uri="{FF2B5EF4-FFF2-40B4-BE49-F238E27FC236}">
                <a16:creationId xmlns:a16="http://schemas.microsoft.com/office/drawing/2014/main" id="{F5444C04-3C94-D84D-829B-F13E91FF6295}"/>
              </a:ext>
            </a:extLst>
          </p:cNvPr>
          <p:cNvGrpSpPr/>
          <p:nvPr/>
        </p:nvGrpSpPr>
        <p:grpSpPr>
          <a:xfrm>
            <a:off x="8401235" y="4751109"/>
            <a:ext cx="685800" cy="684692"/>
            <a:chOff x="3196550" y="4011625"/>
            <a:chExt cx="720000" cy="720000"/>
          </a:xfrm>
        </p:grpSpPr>
        <p:sp>
          <p:nvSpPr>
            <p:cNvPr id="54" name="Google Shape;301;p1">
              <a:extLst>
                <a:ext uri="{FF2B5EF4-FFF2-40B4-BE49-F238E27FC236}">
                  <a16:creationId xmlns:a16="http://schemas.microsoft.com/office/drawing/2014/main" id="{030DEA29-A962-FE42-BCD4-399D34DE90C7}"/>
                </a:ext>
              </a:extLst>
            </p:cNvPr>
            <p:cNvSpPr/>
            <p:nvPr/>
          </p:nvSpPr>
          <p:spPr>
            <a:xfrm rot="-5400000">
              <a:off x="3196550" y="4011625"/>
              <a:ext cx="720000" cy="720000"/>
            </a:xfrm>
            <a:prstGeom prst="blockArc">
              <a:avLst>
                <a:gd name="adj1" fmla="val 10800000"/>
                <a:gd name="adj2" fmla="val 5592083"/>
                <a:gd name="adj3" fmla="val 23223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2;p1">
              <a:extLst>
                <a:ext uri="{FF2B5EF4-FFF2-40B4-BE49-F238E27FC236}">
                  <a16:creationId xmlns:a16="http://schemas.microsoft.com/office/drawing/2014/main" id="{D0A27245-5EA4-5D4B-8344-4FD5BBBA6E51}"/>
                </a:ext>
              </a:extLst>
            </p:cNvPr>
            <p:cNvSpPr/>
            <p:nvPr/>
          </p:nvSpPr>
          <p:spPr>
            <a:xfrm>
              <a:off x="3412550" y="4227625"/>
              <a:ext cx="288000" cy="288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299;p1">
            <a:extLst>
              <a:ext uri="{FF2B5EF4-FFF2-40B4-BE49-F238E27FC236}">
                <a16:creationId xmlns:a16="http://schemas.microsoft.com/office/drawing/2014/main" id="{E3ED441C-B972-B143-A0FC-0BCA60D5DC6F}"/>
              </a:ext>
            </a:extLst>
          </p:cNvPr>
          <p:cNvSpPr txBox="1"/>
          <p:nvPr/>
        </p:nvSpPr>
        <p:spPr>
          <a:xfrm>
            <a:off x="8417900" y="5435984"/>
            <a:ext cx="696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25" rIns="0" bIns="17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Nucleus</a:t>
            </a:r>
            <a:endParaRPr sz="1400" b="1" i="0" u="none" strike="noStrike" cap="none"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/>
        </p:nvSpPr>
        <p:spPr>
          <a:xfrm>
            <a:off x="209976" y="1356124"/>
            <a:ext cx="831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800" b="1" cap="small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4800" b="1" cap="small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299;p1">
            <a:extLst>
              <a:ext uri="{FF2B5EF4-FFF2-40B4-BE49-F238E27FC236}">
                <a16:creationId xmlns:a16="http://schemas.microsoft.com/office/drawing/2014/main" id="{210280F9-1BFB-114B-8598-7F6E395853C8}"/>
              </a:ext>
            </a:extLst>
          </p:cNvPr>
          <p:cNvSpPr txBox="1"/>
          <p:nvPr/>
        </p:nvSpPr>
        <p:spPr>
          <a:xfrm>
            <a:off x="8417900" y="5435984"/>
            <a:ext cx="696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25" rIns="0" bIns="17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Nucleus</a:t>
            </a:r>
            <a:endParaRPr sz="1400" b="1" i="0" u="none" strike="noStrike" cap="none"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300;p1">
            <a:extLst>
              <a:ext uri="{FF2B5EF4-FFF2-40B4-BE49-F238E27FC236}">
                <a16:creationId xmlns:a16="http://schemas.microsoft.com/office/drawing/2014/main" id="{5948AC5C-6F0E-094C-816C-C866373B5A4D}"/>
              </a:ext>
            </a:extLst>
          </p:cNvPr>
          <p:cNvGrpSpPr/>
          <p:nvPr/>
        </p:nvGrpSpPr>
        <p:grpSpPr>
          <a:xfrm>
            <a:off x="8401235" y="4751109"/>
            <a:ext cx="685800" cy="684692"/>
            <a:chOff x="3196550" y="4011625"/>
            <a:chExt cx="720000" cy="720000"/>
          </a:xfrm>
        </p:grpSpPr>
        <p:sp>
          <p:nvSpPr>
            <p:cNvPr id="6" name="Google Shape;301;p1">
              <a:extLst>
                <a:ext uri="{FF2B5EF4-FFF2-40B4-BE49-F238E27FC236}">
                  <a16:creationId xmlns:a16="http://schemas.microsoft.com/office/drawing/2014/main" id="{F350B55B-34F5-BE44-8DDD-53488AA4F705}"/>
                </a:ext>
              </a:extLst>
            </p:cNvPr>
            <p:cNvSpPr/>
            <p:nvPr/>
          </p:nvSpPr>
          <p:spPr>
            <a:xfrm rot="-5400000">
              <a:off x="3196550" y="4011625"/>
              <a:ext cx="720000" cy="720000"/>
            </a:xfrm>
            <a:prstGeom prst="blockArc">
              <a:avLst>
                <a:gd name="adj1" fmla="val 10800000"/>
                <a:gd name="adj2" fmla="val 5592083"/>
                <a:gd name="adj3" fmla="val 23223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02;p1">
              <a:extLst>
                <a:ext uri="{FF2B5EF4-FFF2-40B4-BE49-F238E27FC236}">
                  <a16:creationId xmlns:a16="http://schemas.microsoft.com/office/drawing/2014/main" id="{5567C59E-73EA-2B46-A397-6FFCF4C2FB87}"/>
                </a:ext>
              </a:extLst>
            </p:cNvPr>
            <p:cNvSpPr/>
            <p:nvPr/>
          </p:nvSpPr>
          <p:spPr>
            <a:xfrm>
              <a:off x="3412550" y="4227625"/>
              <a:ext cx="288000" cy="288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8;p1">
            <a:extLst>
              <a:ext uri="{FF2B5EF4-FFF2-40B4-BE49-F238E27FC236}">
                <a16:creationId xmlns:a16="http://schemas.microsoft.com/office/drawing/2014/main" id="{8383866F-6E18-D942-8BEA-ADB1BC6187B2}"/>
              </a:ext>
            </a:extLst>
          </p:cNvPr>
          <p:cNvSpPr txBox="1"/>
          <p:nvPr/>
        </p:nvSpPr>
        <p:spPr>
          <a:xfrm>
            <a:off x="209976" y="5207834"/>
            <a:ext cx="43899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I&amp;C Global: José Filipe Barbosa de Carvalho</a:t>
            </a:r>
            <a:endParaRPr sz="14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297;p1">
            <a:extLst>
              <a:ext uri="{FF2B5EF4-FFF2-40B4-BE49-F238E27FC236}">
                <a16:creationId xmlns:a16="http://schemas.microsoft.com/office/drawing/2014/main" id="{26B614AD-FDFF-104E-A869-688941DFB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76" y="2103564"/>
            <a:ext cx="6549042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dirty="0"/>
              <a:t>Seguimiento semanal por SCRUM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357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0"/>
          <p:cNvSpPr/>
          <p:nvPr/>
        </p:nvSpPr>
        <p:spPr>
          <a:xfrm>
            <a:off x="284460" y="847807"/>
            <a:ext cx="8659200" cy="184617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Discovery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80"/>
          <p:cNvSpPr/>
          <p:nvPr/>
        </p:nvSpPr>
        <p:spPr>
          <a:xfrm>
            <a:off x="284460" y="2836549"/>
            <a:ext cx="5280582" cy="204804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Parameter definition &amp; enrichment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80"/>
          <p:cNvSpPr/>
          <p:nvPr/>
        </p:nvSpPr>
        <p:spPr>
          <a:xfrm>
            <a:off x="5735443" y="2836549"/>
            <a:ext cx="3208218" cy="204804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Tools &amp; Processes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80"/>
          <p:cNvSpPr/>
          <p:nvPr/>
        </p:nvSpPr>
        <p:spPr>
          <a:xfrm>
            <a:off x="458610" y="1340939"/>
            <a:ext cx="1523100" cy="11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Legacy Discovery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80"/>
          <p:cNvSpPr/>
          <p:nvPr/>
        </p:nvSpPr>
        <p:spPr>
          <a:xfrm>
            <a:off x="2160754" y="1340939"/>
            <a:ext cx="1523100" cy="11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Nextgen Discovery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80"/>
          <p:cNvSpPr/>
          <p:nvPr/>
        </p:nvSpPr>
        <p:spPr>
          <a:xfrm>
            <a:off x="3862898" y="1340939"/>
            <a:ext cx="1523100" cy="11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Workplace Discovery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80"/>
          <p:cNvSpPr/>
          <p:nvPr/>
        </p:nvSpPr>
        <p:spPr>
          <a:xfrm>
            <a:off x="5565041" y="1340939"/>
            <a:ext cx="1523100" cy="11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Public Clouds Discovery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80"/>
          <p:cNvSpPr/>
          <p:nvPr/>
        </p:nvSpPr>
        <p:spPr>
          <a:xfrm>
            <a:off x="458610" y="3447197"/>
            <a:ext cx="1523100" cy="1102200"/>
          </a:xfrm>
          <a:prstGeom prst="rect">
            <a:avLst/>
          </a:prstGeom>
          <a:solidFill>
            <a:srgbClr val="1F64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Local Hubs Costs </a:t>
            </a: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 Cartography</a:t>
            </a: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80"/>
          <p:cNvSpPr/>
          <p:nvPr/>
        </p:nvSpPr>
        <p:spPr>
          <a:xfrm>
            <a:off x="2160754" y="3447197"/>
            <a:ext cx="1523100" cy="1102200"/>
          </a:xfrm>
          <a:prstGeom prst="rect">
            <a:avLst/>
          </a:prstGeom>
          <a:solidFill>
            <a:srgbClr val="1F64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Obsolescence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80"/>
          <p:cNvSpPr/>
          <p:nvPr/>
        </p:nvSpPr>
        <p:spPr>
          <a:xfrm>
            <a:off x="3862898" y="3447197"/>
            <a:ext cx="1523100" cy="1102200"/>
          </a:xfrm>
          <a:prstGeom prst="rect">
            <a:avLst/>
          </a:prstGeom>
          <a:solidFill>
            <a:srgbClr val="1F64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 </a:t>
            </a:r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Vulnerability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80"/>
          <p:cNvSpPr/>
          <p:nvPr/>
        </p:nvSpPr>
        <p:spPr>
          <a:xfrm>
            <a:off x="7216285" y="1340939"/>
            <a:ext cx="1523100" cy="11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Contract Management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80"/>
          <p:cNvSpPr/>
          <p:nvPr/>
        </p:nvSpPr>
        <p:spPr>
          <a:xfrm>
            <a:off x="5942115" y="3438354"/>
            <a:ext cx="1523100" cy="110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Vitality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9" name="Google Shape;7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41" y="5299718"/>
            <a:ext cx="196825" cy="2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0"/>
          <p:cNvSpPr/>
          <p:nvPr/>
        </p:nvSpPr>
        <p:spPr>
          <a:xfrm>
            <a:off x="392788" y="5067526"/>
            <a:ext cx="228600" cy="228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1" name="Google Shape;721;p80"/>
          <p:cNvSpPr txBox="1"/>
          <p:nvPr/>
        </p:nvSpPr>
        <p:spPr>
          <a:xfrm>
            <a:off x="636117" y="5111151"/>
            <a:ext cx="18558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Sponsor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Product Owner (100% dedicated)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22" name="Google Shape;722;p80"/>
          <p:cNvGrpSpPr/>
          <p:nvPr/>
        </p:nvGrpSpPr>
        <p:grpSpPr>
          <a:xfrm>
            <a:off x="507088" y="1938289"/>
            <a:ext cx="1474623" cy="428250"/>
            <a:chOff x="695627" y="2171025"/>
            <a:chExt cx="1474623" cy="428250"/>
          </a:xfrm>
        </p:grpSpPr>
        <p:sp>
          <p:nvSpPr>
            <p:cNvPr id="723" name="Google Shape;723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24" name="Google Shape;72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I&amp;C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Heriberto Guerrero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6" name="Google Shape;726;p80"/>
          <p:cNvGrpSpPr/>
          <p:nvPr/>
        </p:nvGrpSpPr>
        <p:grpSpPr>
          <a:xfrm>
            <a:off x="2185000" y="1938289"/>
            <a:ext cx="1474623" cy="428250"/>
            <a:chOff x="695627" y="2171025"/>
            <a:chExt cx="1474623" cy="428250"/>
          </a:xfrm>
        </p:grpSpPr>
        <p:sp>
          <p:nvSpPr>
            <p:cNvPr id="727" name="Google Shape;727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28" name="Google Shape;728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A&amp;GD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To be defined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30" name="Google Shape;730;p80"/>
          <p:cNvGrpSpPr/>
          <p:nvPr/>
        </p:nvGrpSpPr>
        <p:grpSpPr>
          <a:xfrm>
            <a:off x="3887138" y="1938289"/>
            <a:ext cx="1474623" cy="428250"/>
            <a:chOff x="695627" y="2171025"/>
            <a:chExt cx="1474623" cy="428250"/>
          </a:xfrm>
        </p:grpSpPr>
        <p:sp>
          <p:nvSpPr>
            <p:cNvPr id="731" name="Google Shape;731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32" name="Google Shape;732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A&amp;GD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Pedro Rodera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34" name="Google Shape;734;p80"/>
          <p:cNvGrpSpPr/>
          <p:nvPr/>
        </p:nvGrpSpPr>
        <p:grpSpPr>
          <a:xfrm>
            <a:off x="5613513" y="1938289"/>
            <a:ext cx="1474623" cy="428250"/>
            <a:chOff x="695627" y="2171025"/>
            <a:chExt cx="1474623" cy="428250"/>
          </a:xfrm>
        </p:grpSpPr>
        <p:sp>
          <p:nvSpPr>
            <p:cNvPr id="735" name="Google Shape;735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36" name="Google Shape;736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I&amp;C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Jose Carvalho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38" name="Google Shape;738;p80"/>
          <p:cNvGrpSpPr/>
          <p:nvPr/>
        </p:nvGrpSpPr>
        <p:grpSpPr>
          <a:xfrm>
            <a:off x="515731" y="4076374"/>
            <a:ext cx="1474623" cy="428250"/>
            <a:chOff x="695627" y="2171025"/>
            <a:chExt cx="1474623" cy="428250"/>
          </a:xfrm>
        </p:grpSpPr>
        <p:sp>
          <p:nvSpPr>
            <p:cNvPr id="739" name="Google Shape;739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40" name="Google Shape;740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I&amp;C / S&amp;C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Jose Carvalho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42" name="Google Shape;742;p80"/>
          <p:cNvGrpSpPr/>
          <p:nvPr/>
        </p:nvGrpSpPr>
        <p:grpSpPr>
          <a:xfrm>
            <a:off x="2193643" y="4076374"/>
            <a:ext cx="1474623" cy="428250"/>
            <a:chOff x="695627" y="2171025"/>
            <a:chExt cx="1474623" cy="428250"/>
          </a:xfrm>
        </p:grpSpPr>
        <p:sp>
          <p:nvSpPr>
            <p:cNvPr id="743" name="Google Shape;743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44" name="Google Shape;7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I&amp;C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Marco Virueta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46" name="Google Shape;746;p80"/>
          <p:cNvGrpSpPr/>
          <p:nvPr/>
        </p:nvGrpSpPr>
        <p:grpSpPr>
          <a:xfrm>
            <a:off x="3895781" y="4076374"/>
            <a:ext cx="1474623" cy="428250"/>
            <a:chOff x="695627" y="2171025"/>
            <a:chExt cx="1474623" cy="428250"/>
          </a:xfrm>
        </p:grpSpPr>
        <p:sp>
          <p:nvSpPr>
            <p:cNvPr id="747" name="Google Shape;747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48" name="Google Shape;748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CS&amp;ER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Angel Montero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0" name="Google Shape;750;p80"/>
          <p:cNvGrpSpPr/>
          <p:nvPr/>
        </p:nvGrpSpPr>
        <p:grpSpPr>
          <a:xfrm>
            <a:off x="7251000" y="1970116"/>
            <a:ext cx="1474623" cy="428250"/>
            <a:chOff x="695627" y="2171025"/>
            <a:chExt cx="1474623" cy="428250"/>
          </a:xfrm>
        </p:grpSpPr>
        <p:sp>
          <p:nvSpPr>
            <p:cNvPr id="751" name="Google Shape;751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52" name="Google Shape;752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S&amp;C Vendor Strategy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Carlos Casado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4" name="Google Shape;754;p80"/>
          <p:cNvGrpSpPr/>
          <p:nvPr/>
        </p:nvGrpSpPr>
        <p:grpSpPr>
          <a:xfrm>
            <a:off x="5985243" y="4067531"/>
            <a:ext cx="1474623" cy="428250"/>
            <a:chOff x="695627" y="2171025"/>
            <a:chExt cx="1474623" cy="428250"/>
          </a:xfrm>
        </p:grpSpPr>
        <p:sp>
          <p:nvSpPr>
            <p:cNvPr id="755" name="Google Shape;755;p80"/>
            <p:cNvSpPr/>
            <p:nvPr/>
          </p:nvSpPr>
          <p:spPr>
            <a:xfrm>
              <a:off x="695627" y="2171025"/>
              <a:ext cx="183000" cy="183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56" name="Google Shape;756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5691" y="238887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80"/>
            <p:cNvSpPr txBox="1"/>
            <p:nvPr/>
          </p:nvSpPr>
          <p:spPr>
            <a:xfrm>
              <a:off x="915950" y="2195775"/>
              <a:ext cx="1254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I&amp;C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</a:pPr>
              <a:r>
                <a:rPr lang="en-US"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Marco Virueta</a:t>
              </a:r>
              <a:endPara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59" name="Google Shape;759;p80"/>
          <p:cNvSpPr txBox="1"/>
          <p:nvPr/>
        </p:nvSpPr>
        <p:spPr>
          <a:xfrm>
            <a:off x="7372332" y="5366313"/>
            <a:ext cx="1771668" cy="2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_tradnl" sz="1000">
                <a:latin typeface="Lato"/>
                <a:ea typeface="Lato"/>
                <a:cs typeface="Lato"/>
                <a:sym typeface="Lato"/>
              </a:rPr>
              <a:t>SCRUM que arranca en 2020</a:t>
            </a:r>
          </a:p>
        </p:txBody>
      </p:sp>
      <p:sp>
        <p:nvSpPr>
          <p:cNvPr id="762" name="Google Shape;762;p80"/>
          <p:cNvSpPr/>
          <p:nvPr/>
        </p:nvSpPr>
        <p:spPr>
          <a:xfrm>
            <a:off x="7659393" y="265494"/>
            <a:ext cx="91984" cy="1006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80"/>
          <p:cNvSpPr/>
          <p:nvPr/>
        </p:nvSpPr>
        <p:spPr>
          <a:xfrm>
            <a:off x="7659393" y="390248"/>
            <a:ext cx="91984" cy="100661"/>
          </a:xfrm>
          <a:prstGeom prst="rect">
            <a:avLst/>
          </a:prstGeom>
          <a:solidFill>
            <a:srgbClr val="1F64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80"/>
          <p:cNvSpPr/>
          <p:nvPr/>
        </p:nvSpPr>
        <p:spPr>
          <a:xfrm>
            <a:off x="7659393" y="515001"/>
            <a:ext cx="91984" cy="1006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80"/>
          <p:cNvSpPr txBox="1"/>
          <p:nvPr/>
        </p:nvSpPr>
        <p:spPr>
          <a:xfrm>
            <a:off x="7778616" y="245157"/>
            <a:ext cx="12168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800" dirty="0">
                <a:latin typeface="Lato"/>
                <a:ea typeface="Lato"/>
                <a:cs typeface="Lato"/>
                <a:sym typeface="Lato"/>
              </a:rPr>
              <a:t>Discovery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800" dirty="0">
                <a:latin typeface="Lato"/>
                <a:ea typeface="Lato"/>
                <a:cs typeface="Lato"/>
                <a:sym typeface="Lato"/>
              </a:rPr>
              <a:t>Parameters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800" dirty="0">
                <a:latin typeface="Lato"/>
                <a:ea typeface="Lato"/>
                <a:cs typeface="Lato"/>
                <a:sym typeface="Lato"/>
              </a:rPr>
              <a:t>Tools &amp; Processes</a:t>
            </a:r>
            <a:endParaRPr sz="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37;p8">
            <a:extLst>
              <a:ext uri="{FF2B5EF4-FFF2-40B4-BE49-F238E27FC236}">
                <a16:creationId xmlns:a16="http://schemas.microsoft.com/office/drawing/2014/main" id="{DA2860BD-B939-1543-BA50-8F7C2302A571}"/>
              </a:ext>
            </a:extLst>
          </p:cNvPr>
          <p:cNvSpPr txBox="1"/>
          <p:nvPr/>
        </p:nvSpPr>
        <p:spPr>
          <a:xfrm>
            <a:off x="248300" y="263395"/>
            <a:ext cx="685951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Black"/>
              <a:buNone/>
            </a:pPr>
            <a:r>
              <a:rPr lang="es-ES" sz="2000" b="0" u="none" strike="noStrike" cap="none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Metodología de trabajo basada en 9 </a:t>
            </a:r>
            <a:r>
              <a:rPr lang="es-ES" sz="2000" dirty="0" err="1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s</a:t>
            </a:r>
            <a:r>
              <a:rPr lang="es-ES" sz="2000" b="0" u="none" strike="noStrike" cap="none" dirty="0" err="1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crums</a:t>
            </a:r>
            <a:endParaRPr sz="2000" b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ráfico 4" descr="Advertencia">
            <a:extLst>
              <a:ext uri="{FF2B5EF4-FFF2-40B4-BE49-F238E27FC236}">
                <a16:creationId xmlns:a16="http://schemas.microsoft.com/office/drawing/2014/main" id="{D00FC64C-4AC4-9F40-97F8-E4E28BB7C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335" y="1365509"/>
            <a:ext cx="264869" cy="264869"/>
          </a:xfrm>
          <a:prstGeom prst="rect">
            <a:avLst/>
          </a:prstGeom>
        </p:spPr>
      </p:pic>
      <p:pic>
        <p:nvPicPr>
          <p:cNvPr id="68" name="Gráfico 67" descr="Advertencia">
            <a:extLst>
              <a:ext uri="{FF2B5EF4-FFF2-40B4-BE49-F238E27FC236}">
                <a16:creationId xmlns:a16="http://schemas.microsoft.com/office/drawing/2014/main" id="{38804B62-CCCA-D84E-AE4C-F6F0FCB31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655" y="1365508"/>
            <a:ext cx="264869" cy="264869"/>
          </a:xfrm>
          <a:prstGeom prst="rect">
            <a:avLst/>
          </a:prstGeom>
        </p:spPr>
      </p:pic>
      <p:pic>
        <p:nvPicPr>
          <p:cNvPr id="69" name="Gráfico 68" descr="Advertencia">
            <a:extLst>
              <a:ext uri="{FF2B5EF4-FFF2-40B4-BE49-F238E27FC236}">
                <a16:creationId xmlns:a16="http://schemas.microsoft.com/office/drawing/2014/main" id="{60DBC4BF-1C47-6F40-BB19-722159A0C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6077" y="5275426"/>
            <a:ext cx="264869" cy="2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5"/>
          <p:cNvSpPr txBox="1"/>
          <p:nvPr/>
        </p:nvSpPr>
        <p:spPr>
          <a:xfrm>
            <a:off x="129971" y="199524"/>
            <a:ext cx="226747" cy="36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24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85"/>
          <p:cNvSpPr/>
          <p:nvPr/>
        </p:nvSpPr>
        <p:spPr>
          <a:xfrm>
            <a:off x="5712679" y="674466"/>
            <a:ext cx="3088308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900" b="1" dirty="0">
                <a:latin typeface="Lato"/>
                <a:ea typeface="Lato"/>
                <a:cs typeface="Lato"/>
                <a:sym typeface="Lato"/>
              </a:rPr>
              <a:t>Sponsor: 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A&amp;GD</a:t>
            </a:r>
          </a:p>
          <a:p>
            <a:r>
              <a:rPr lang="en-US" sz="900" b="1" dirty="0">
                <a:latin typeface="Lato"/>
                <a:ea typeface="Lato"/>
                <a:cs typeface="Lato"/>
                <a:sym typeface="Lato"/>
              </a:rPr>
              <a:t>Product Owner: 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Pedro </a:t>
            </a:r>
            <a:r>
              <a:rPr lang="en-US" sz="900" dirty="0" err="1">
                <a:latin typeface="Lato"/>
                <a:ea typeface="Lato"/>
                <a:cs typeface="Lato"/>
                <a:sym typeface="Lato"/>
              </a:rPr>
              <a:t>Rodera</a:t>
            </a:r>
            <a:endParaRPr lang="en-US" sz="9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900" b="1" dirty="0">
                <a:latin typeface="Lato"/>
                <a:ea typeface="Lato"/>
                <a:cs typeface="Lato"/>
                <a:sym typeface="Lato"/>
              </a:rPr>
              <a:t>Participants: 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I&amp;C Global, I&amp;C Local, WP Arch, Arch Local</a:t>
            </a:r>
          </a:p>
        </p:txBody>
      </p:sp>
      <p:sp>
        <p:nvSpPr>
          <p:cNvPr id="972" name="Google Shape;972;p85"/>
          <p:cNvSpPr/>
          <p:nvPr/>
        </p:nvSpPr>
        <p:spPr>
          <a:xfrm>
            <a:off x="4107611" y="674478"/>
            <a:ext cx="1546990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KPIs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85"/>
          <p:cNvSpPr/>
          <p:nvPr/>
        </p:nvSpPr>
        <p:spPr>
          <a:xfrm>
            <a:off x="407062" y="674478"/>
            <a:ext cx="3649827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Discover workplace global inventories for all laptops, desktops and smartphones and define global high-level processes for device’s lifecycle </a:t>
            </a:r>
          </a:p>
        </p:txBody>
      </p:sp>
      <p:sp>
        <p:nvSpPr>
          <p:cNvPr id="975" name="Google Shape;975;p85"/>
          <p:cNvSpPr txBox="1"/>
          <p:nvPr/>
        </p:nvSpPr>
        <p:spPr>
          <a:xfrm>
            <a:off x="4114967" y="942729"/>
            <a:ext cx="1562096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# devices</a:t>
            </a:r>
          </a:p>
          <a:p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# devices / employee</a:t>
            </a:r>
          </a:p>
          <a:p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# devices MDM enrolled (local MDM)</a:t>
            </a:r>
          </a:p>
        </p:txBody>
      </p:sp>
      <p:pic>
        <p:nvPicPr>
          <p:cNvPr id="987" name="Google Shape;9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949" y="740155"/>
            <a:ext cx="249422" cy="24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169" y="740155"/>
            <a:ext cx="249422" cy="24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28" y="707970"/>
            <a:ext cx="249422" cy="25146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369;p2">
            <a:extLst>
              <a:ext uri="{FF2B5EF4-FFF2-40B4-BE49-F238E27FC236}">
                <a16:creationId xmlns:a16="http://schemas.microsoft.com/office/drawing/2014/main" id="{BA71527F-58C4-9A4B-9BA9-7606F0DAECE7}"/>
              </a:ext>
            </a:extLst>
          </p:cNvPr>
          <p:cNvSpPr txBox="1"/>
          <p:nvPr/>
        </p:nvSpPr>
        <p:spPr>
          <a:xfrm>
            <a:off x="407062" y="263395"/>
            <a:ext cx="670074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accent4"/>
              </a:buClr>
              <a:buSzPts val="2000"/>
            </a:pPr>
            <a:r>
              <a:rPr lang="en-GB" sz="200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Workplace Discovery: detailed definition </a:t>
            </a:r>
            <a:endParaRPr lang="en-GB"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4" name="Google Shape;955;p85">
            <a:extLst>
              <a:ext uri="{FF2B5EF4-FFF2-40B4-BE49-F238E27FC236}">
                <a16:creationId xmlns:a16="http://schemas.microsoft.com/office/drawing/2014/main" id="{EFDA6BB3-55FA-3C4D-BA77-1690B306B633}"/>
              </a:ext>
            </a:extLst>
          </p:cNvPr>
          <p:cNvSpPr/>
          <p:nvPr/>
        </p:nvSpPr>
        <p:spPr>
          <a:xfrm>
            <a:off x="407062" y="1568864"/>
            <a:ext cx="8399704" cy="348948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activities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990;p85">
            <a:extLst>
              <a:ext uri="{FF2B5EF4-FFF2-40B4-BE49-F238E27FC236}">
                <a16:creationId xmlns:a16="http://schemas.microsoft.com/office/drawing/2014/main" id="{0C8BA582-75B4-0F41-B12C-88A3277464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8531" y="1613688"/>
            <a:ext cx="226747" cy="22674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924;p84">
            <a:extLst>
              <a:ext uri="{FF2B5EF4-FFF2-40B4-BE49-F238E27FC236}">
                <a16:creationId xmlns:a16="http://schemas.microsoft.com/office/drawing/2014/main" id="{EE716AA9-9110-0348-8A67-010AE50CF1AC}"/>
              </a:ext>
            </a:extLst>
          </p:cNvPr>
          <p:cNvSpPr/>
          <p:nvPr/>
        </p:nvSpPr>
        <p:spPr>
          <a:xfrm>
            <a:off x="535150" y="2913119"/>
            <a:ext cx="1584600" cy="90060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Devices Processes definition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925;p84">
            <a:extLst>
              <a:ext uri="{FF2B5EF4-FFF2-40B4-BE49-F238E27FC236}">
                <a16:creationId xmlns:a16="http://schemas.microsoft.com/office/drawing/2014/main" id="{3DE86062-FBDF-A546-BA40-C95D36DAB608}"/>
              </a:ext>
            </a:extLst>
          </p:cNvPr>
          <p:cNvSpPr/>
          <p:nvPr/>
        </p:nvSpPr>
        <p:spPr>
          <a:xfrm>
            <a:off x="535150" y="3968456"/>
            <a:ext cx="1584600" cy="90060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GAP Analysis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926;p84">
            <a:extLst>
              <a:ext uri="{FF2B5EF4-FFF2-40B4-BE49-F238E27FC236}">
                <a16:creationId xmlns:a16="http://schemas.microsoft.com/office/drawing/2014/main" id="{F1070819-07D2-9048-88CB-840D37F8A85F}"/>
              </a:ext>
            </a:extLst>
          </p:cNvPr>
          <p:cNvSpPr txBox="1"/>
          <p:nvPr/>
        </p:nvSpPr>
        <p:spPr>
          <a:xfrm>
            <a:off x="2303925" y="2162643"/>
            <a:ext cx="6508561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Devices metadata required in Nucleus purpose to be included in Workplace Security scope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Support local WP architects to raise inventories (with manual approach) with all metadata required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" name="Google Shape;927;p84">
            <a:extLst>
              <a:ext uri="{FF2B5EF4-FFF2-40B4-BE49-F238E27FC236}">
                <a16:creationId xmlns:a16="http://schemas.microsoft.com/office/drawing/2014/main" id="{9222FC10-F511-E642-B3C7-D410BE3259D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2175618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928;p84">
            <a:extLst>
              <a:ext uri="{FF2B5EF4-FFF2-40B4-BE49-F238E27FC236}">
                <a16:creationId xmlns:a16="http://schemas.microsoft.com/office/drawing/2014/main" id="{C31615A5-8B31-744B-A283-58D70F61FBF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2356593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929;p84">
            <a:extLst>
              <a:ext uri="{FF2B5EF4-FFF2-40B4-BE49-F238E27FC236}">
                <a16:creationId xmlns:a16="http://schemas.microsoft.com/office/drawing/2014/main" id="{C6ED3E7C-B359-6945-B8AD-950E04B5BBE6}"/>
              </a:ext>
            </a:extLst>
          </p:cNvPr>
          <p:cNvSpPr txBox="1"/>
          <p:nvPr/>
        </p:nvSpPr>
        <p:spPr>
          <a:xfrm>
            <a:off x="2303923" y="2986876"/>
            <a:ext cx="6497064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Devices processes required in Nucleus purpose to be included in Workplace Security scope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Collaborate with BPE team - CFE to raise AS IS devices processes in pilot country: SPAIN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all systems using devices information in pilot country: SPAIN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Define TO BE process model to coordinate all devices inventory views across systems &amp; projects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" name="Google Shape;930;p84">
            <a:extLst>
              <a:ext uri="{FF2B5EF4-FFF2-40B4-BE49-F238E27FC236}">
                <a16:creationId xmlns:a16="http://schemas.microsoft.com/office/drawing/2014/main" id="{54CBC7AC-9C4A-DA46-9C29-C0018D07EB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3020103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931;p84">
            <a:extLst>
              <a:ext uri="{FF2B5EF4-FFF2-40B4-BE49-F238E27FC236}">
                <a16:creationId xmlns:a16="http://schemas.microsoft.com/office/drawing/2014/main" id="{EEC6884C-3088-3B49-9E51-B81623E05A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3172503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932;p84">
            <a:extLst>
              <a:ext uri="{FF2B5EF4-FFF2-40B4-BE49-F238E27FC236}">
                <a16:creationId xmlns:a16="http://schemas.microsoft.com/office/drawing/2014/main" id="{BBB4AF24-851B-204D-A317-F37162E5BA6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3324903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933;p84">
            <a:extLst>
              <a:ext uri="{FF2B5EF4-FFF2-40B4-BE49-F238E27FC236}">
                <a16:creationId xmlns:a16="http://schemas.microsoft.com/office/drawing/2014/main" id="{4AAC6DB4-69B4-394E-BD44-684801588EC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3496353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937;p84">
            <a:extLst>
              <a:ext uri="{FF2B5EF4-FFF2-40B4-BE49-F238E27FC236}">
                <a16:creationId xmlns:a16="http://schemas.microsoft.com/office/drawing/2014/main" id="{678C8678-BDA0-A245-8F78-12EBEF6739F9}"/>
              </a:ext>
            </a:extLst>
          </p:cNvPr>
          <p:cNvSpPr txBox="1"/>
          <p:nvPr/>
        </p:nvSpPr>
        <p:spPr>
          <a:xfrm>
            <a:off x="2303923" y="4087123"/>
            <a:ext cx="6497064" cy="74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efforts to consolidate proper devices inventories based on manual information provided by countries (not complete data)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local processes GAP comparing with TO BE design created based on pilot country (SPAIN) in all countries and establish action plans to aligned global devices processes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" name="Google Shape;939;p84">
            <a:extLst>
              <a:ext uri="{FF2B5EF4-FFF2-40B4-BE49-F238E27FC236}">
                <a16:creationId xmlns:a16="http://schemas.microsoft.com/office/drawing/2014/main" id="{488DC45F-CF93-1B45-942B-73E80224449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4077535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940;p84">
            <a:extLst>
              <a:ext uri="{FF2B5EF4-FFF2-40B4-BE49-F238E27FC236}">
                <a16:creationId xmlns:a16="http://schemas.microsoft.com/office/drawing/2014/main" id="{E3B19069-3602-C143-8C29-E1772448F69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9826" y="4477585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925;p84">
            <a:extLst>
              <a:ext uri="{FF2B5EF4-FFF2-40B4-BE49-F238E27FC236}">
                <a16:creationId xmlns:a16="http://schemas.microsoft.com/office/drawing/2014/main" id="{DBBF3386-742D-3449-A808-ECAE7DEE4C51}"/>
              </a:ext>
            </a:extLst>
          </p:cNvPr>
          <p:cNvSpPr/>
          <p:nvPr/>
        </p:nvSpPr>
        <p:spPr>
          <a:xfrm>
            <a:off x="529506" y="1889749"/>
            <a:ext cx="1584600" cy="90060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Devices Metadata definition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9412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956;p85">
            <a:extLst>
              <a:ext uri="{FF2B5EF4-FFF2-40B4-BE49-F238E27FC236}">
                <a16:creationId xmlns:a16="http://schemas.microsoft.com/office/drawing/2014/main" id="{2C9CA443-3186-0745-BB54-E6D1738CCC1C}"/>
              </a:ext>
            </a:extLst>
          </p:cNvPr>
          <p:cNvSpPr/>
          <p:nvPr/>
        </p:nvSpPr>
        <p:spPr>
          <a:xfrm>
            <a:off x="407061" y="1257646"/>
            <a:ext cx="2741530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Device Metadata Definition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957;p85">
            <a:extLst>
              <a:ext uri="{FF2B5EF4-FFF2-40B4-BE49-F238E27FC236}">
                <a16:creationId xmlns:a16="http://schemas.microsoft.com/office/drawing/2014/main" id="{A7E91271-0F91-8E4F-A461-EAF00FBEF8A0}"/>
              </a:ext>
            </a:extLst>
          </p:cNvPr>
          <p:cNvSpPr/>
          <p:nvPr/>
        </p:nvSpPr>
        <p:spPr>
          <a:xfrm>
            <a:off x="6009935" y="1257646"/>
            <a:ext cx="2791003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GAP Analysis&lt;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958;p85">
            <a:extLst>
              <a:ext uri="{FF2B5EF4-FFF2-40B4-BE49-F238E27FC236}">
                <a16:creationId xmlns:a16="http://schemas.microsoft.com/office/drawing/2014/main" id="{1B334C43-9EB7-C447-B3B8-A852E9DBF981}"/>
              </a:ext>
            </a:extLst>
          </p:cNvPr>
          <p:cNvSpPr/>
          <p:nvPr/>
        </p:nvSpPr>
        <p:spPr>
          <a:xfrm>
            <a:off x="3213237" y="1257646"/>
            <a:ext cx="2741530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Devices Processes definition</a:t>
            </a:r>
          </a:p>
        </p:txBody>
      </p:sp>
      <p:sp>
        <p:nvSpPr>
          <p:cNvPr id="127" name="Google Shape;955;p85">
            <a:extLst>
              <a:ext uri="{FF2B5EF4-FFF2-40B4-BE49-F238E27FC236}">
                <a16:creationId xmlns:a16="http://schemas.microsoft.com/office/drawing/2014/main" id="{80D132C4-ABAA-8040-90E2-4966402A1A03}"/>
              </a:ext>
            </a:extLst>
          </p:cNvPr>
          <p:cNvSpPr/>
          <p:nvPr/>
        </p:nvSpPr>
        <p:spPr>
          <a:xfrm>
            <a:off x="407061" y="1995010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955;p85">
            <a:extLst>
              <a:ext uri="{FF2B5EF4-FFF2-40B4-BE49-F238E27FC236}">
                <a16:creationId xmlns:a16="http://schemas.microsoft.com/office/drawing/2014/main" id="{C3B7D359-CCF1-314F-B485-4F2EF2CA74EA}"/>
              </a:ext>
            </a:extLst>
          </p:cNvPr>
          <p:cNvSpPr/>
          <p:nvPr/>
        </p:nvSpPr>
        <p:spPr>
          <a:xfrm>
            <a:off x="3213237" y="1995010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29" name="Google Shape;955;p85">
            <a:extLst>
              <a:ext uri="{FF2B5EF4-FFF2-40B4-BE49-F238E27FC236}">
                <a16:creationId xmlns:a16="http://schemas.microsoft.com/office/drawing/2014/main" id="{22A38678-1FA5-AE4F-A788-ED6B6A740597}"/>
              </a:ext>
            </a:extLst>
          </p:cNvPr>
          <p:cNvSpPr/>
          <p:nvPr/>
        </p:nvSpPr>
        <p:spPr>
          <a:xfrm>
            <a:off x="6009936" y="1995010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pic>
        <p:nvPicPr>
          <p:cNvPr id="134" name="Google Shape;641;p48">
            <a:extLst>
              <a:ext uri="{FF2B5EF4-FFF2-40B4-BE49-F238E27FC236}">
                <a16:creationId xmlns:a16="http://schemas.microsoft.com/office/drawing/2014/main" id="{8E656509-468B-584E-A4CE-2D0D94320B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95" y="2277188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642;p48">
            <a:extLst>
              <a:ext uri="{FF2B5EF4-FFF2-40B4-BE49-F238E27FC236}">
                <a16:creationId xmlns:a16="http://schemas.microsoft.com/office/drawing/2014/main" id="{641DA624-43AC-554A-BC93-519354DC82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95" y="2840495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643;p48">
            <a:extLst>
              <a:ext uri="{FF2B5EF4-FFF2-40B4-BE49-F238E27FC236}">
                <a16:creationId xmlns:a16="http://schemas.microsoft.com/office/drawing/2014/main" id="{AF86595B-4788-4C46-AD0F-C99B974665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95" y="3125906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644;p48">
            <a:extLst>
              <a:ext uri="{FF2B5EF4-FFF2-40B4-BE49-F238E27FC236}">
                <a16:creationId xmlns:a16="http://schemas.microsoft.com/office/drawing/2014/main" id="{F77EE11D-2151-EB43-8C23-C4D7D1371D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95" y="1999293"/>
            <a:ext cx="219906" cy="21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645;p48">
            <a:extLst>
              <a:ext uri="{FF2B5EF4-FFF2-40B4-BE49-F238E27FC236}">
                <a16:creationId xmlns:a16="http://schemas.microsoft.com/office/drawing/2014/main" id="{C504B9A3-0474-2341-BC64-6C1A25FC574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95" y="2562599"/>
            <a:ext cx="219906" cy="2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955;p85">
            <a:extLst>
              <a:ext uri="{FF2B5EF4-FFF2-40B4-BE49-F238E27FC236}">
                <a16:creationId xmlns:a16="http://schemas.microsoft.com/office/drawing/2014/main" id="{CF790469-F8F3-5B46-8A5B-263EE21B9A1F}"/>
              </a:ext>
            </a:extLst>
          </p:cNvPr>
          <p:cNvSpPr/>
          <p:nvPr/>
        </p:nvSpPr>
        <p:spPr>
          <a:xfrm>
            <a:off x="407061" y="2264275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955;p85">
            <a:extLst>
              <a:ext uri="{FF2B5EF4-FFF2-40B4-BE49-F238E27FC236}">
                <a16:creationId xmlns:a16="http://schemas.microsoft.com/office/drawing/2014/main" id="{6310F29A-EE51-C946-89CB-8F44470B45A4}"/>
              </a:ext>
            </a:extLst>
          </p:cNvPr>
          <p:cNvSpPr/>
          <p:nvPr/>
        </p:nvSpPr>
        <p:spPr>
          <a:xfrm>
            <a:off x="3213237" y="2264275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41" name="Google Shape;955;p85">
            <a:extLst>
              <a:ext uri="{FF2B5EF4-FFF2-40B4-BE49-F238E27FC236}">
                <a16:creationId xmlns:a16="http://schemas.microsoft.com/office/drawing/2014/main" id="{30CE9270-4FFF-0043-A6A2-4419621D71BD}"/>
              </a:ext>
            </a:extLst>
          </p:cNvPr>
          <p:cNvSpPr/>
          <p:nvPr/>
        </p:nvSpPr>
        <p:spPr>
          <a:xfrm>
            <a:off x="6009936" y="2264275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46" name="Google Shape;955;p85">
            <a:extLst>
              <a:ext uri="{FF2B5EF4-FFF2-40B4-BE49-F238E27FC236}">
                <a16:creationId xmlns:a16="http://schemas.microsoft.com/office/drawing/2014/main" id="{7CAFA6F8-5D75-E64D-AE62-04F9C70E19D0}"/>
              </a:ext>
            </a:extLst>
          </p:cNvPr>
          <p:cNvSpPr/>
          <p:nvPr/>
        </p:nvSpPr>
        <p:spPr>
          <a:xfrm>
            <a:off x="407061" y="2535904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955;p85">
            <a:extLst>
              <a:ext uri="{FF2B5EF4-FFF2-40B4-BE49-F238E27FC236}">
                <a16:creationId xmlns:a16="http://schemas.microsoft.com/office/drawing/2014/main" id="{D88D7EF4-1832-AE4B-8102-A85DD6BB3CDF}"/>
              </a:ext>
            </a:extLst>
          </p:cNvPr>
          <p:cNvSpPr/>
          <p:nvPr/>
        </p:nvSpPr>
        <p:spPr>
          <a:xfrm>
            <a:off x="3213237" y="2535904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48" name="Google Shape;955;p85">
            <a:extLst>
              <a:ext uri="{FF2B5EF4-FFF2-40B4-BE49-F238E27FC236}">
                <a16:creationId xmlns:a16="http://schemas.microsoft.com/office/drawing/2014/main" id="{739DE07B-EEE6-0948-B300-87A5F80E6480}"/>
              </a:ext>
            </a:extLst>
          </p:cNvPr>
          <p:cNvSpPr/>
          <p:nvPr/>
        </p:nvSpPr>
        <p:spPr>
          <a:xfrm>
            <a:off x="6009936" y="2535904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53" name="Google Shape;955;p85">
            <a:extLst>
              <a:ext uri="{FF2B5EF4-FFF2-40B4-BE49-F238E27FC236}">
                <a16:creationId xmlns:a16="http://schemas.microsoft.com/office/drawing/2014/main" id="{75AB574D-306F-9246-BC96-100ADEA50476}"/>
              </a:ext>
            </a:extLst>
          </p:cNvPr>
          <p:cNvSpPr/>
          <p:nvPr/>
        </p:nvSpPr>
        <p:spPr>
          <a:xfrm>
            <a:off x="407061" y="2802254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955;p85">
            <a:extLst>
              <a:ext uri="{FF2B5EF4-FFF2-40B4-BE49-F238E27FC236}">
                <a16:creationId xmlns:a16="http://schemas.microsoft.com/office/drawing/2014/main" id="{6BAF8F83-58E1-1A49-9876-C442DC7992CF}"/>
              </a:ext>
            </a:extLst>
          </p:cNvPr>
          <p:cNvSpPr/>
          <p:nvPr/>
        </p:nvSpPr>
        <p:spPr>
          <a:xfrm>
            <a:off x="3213237" y="2802254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55" name="Google Shape;955;p85">
            <a:extLst>
              <a:ext uri="{FF2B5EF4-FFF2-40B4-BE49-F238E27FC236}">
                <a16:creationId xmlns:a16="http://schemas.microsoft.com/office/drawing/2014/main" id="{CFE2FE3F-4904-D645-AED1-54EDBC454CBD}"/>
              </a:ext>
            </a:extLst>
          </p:cNvPr>
          <p:cNvSpPr/>
          <p:nvPr/>
        </p:nvSpPr>
        <p:spPr>
          <a:xfrm>
            <a:off x="6009936" y="2802254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0" name="Google Shape;955;p85">
            <a:extLst>
              <a:ext uri="{FF2B5EF4-FFF2-40B4-BE49-F238E27FC236}">
                <a16:creationId xmlns:a16="http://schemas.microsoft.com/office/drawing/2014/main" id="{F33F538A-8356-0440-BF99-8BFF08A34858}"/>
              </a:ext>
            </a:extLst>
          </p:cNvPr>
          <p:cNvSpPr/>
          <p:nvPr/>
        </p:nvSpPr>
        <p:spPr>
          <a:xfrm>
            <a:off x="407061" y="3063487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955;p85">
            <a:extLst>
              <a:ext uri="{FF2B5EF4-FFF2-40B4-BE49-F238E27FC236}">
                <a16:creationId xmlns:a16="http://schemas.microsoft.com/office/drawing/2014/main" id="{91AA40BE-53D2-0041-A23F-76F4A0A2648A}"/>
              </a:ext>
            </a:extLst>
          </p:cNvPr>
          <p:cNvSpPr/>
          <p:nvPr/>
        </p:nvSpPr>
        <p:spPr>
          <a:xfrm>
            <a:off x="3213237" y="3063487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2" name="Google Shape;955;p85">
            <a:extLst>
              <a:ext uri="{FF2B5EF4-FFF2-40B4-BE49-F238E27FC236}">
                <a16:creationId xmlns:a16="http://schemas.microsoft.com/office/drawing/2014/main" id="{43FDE0CB-2E6F-A64F-AD4E-FF032D2E4858}"/>
              </a:ext>
            </a:extLst>
          </p:cNvPr>
          <p:cNvSpPr/>
          <p:nvPr/>
        </p:nvSpPr>
        <p:spPr>
          <a:xfrm>
            <a:off x="6009936" y="3063487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7" name="Google Shape;955;p85">
            <a:extLst>
              <a:ext uri="{FF2B5EF4-FFF2-40B4-BE49-F238E27FC236}">
                <a16:creationId xmlns:a16="http://schemas.microsoft.com/office/drawing/2014/main" id="{8018268C-C67B-1C49-9A57-4ED6C0DE53AA}"/>
              </a:ext>
            </a:extLst>
          </p:cNvPr>
          <p:cNvSpPr/>
          <p:nvPr/>
        </p:nvSpPr>
        <p:spPr>
          <a:xfrm>
            <a:off x="407061" y="1732812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ES" sz="7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sz="70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955;p85">
            <a:extLst>
              <a:ext uri="{FF2B5EF4-FFF2-40B4-BE49-F238E27FC236}">
                <a16:creationId xmlns:a16="http://schemas.microsoft.com/office/drawing/2014/main" id="{A45A9FB6-FD1E-DB42-B583-AB6D1BC131A3}"/>
              </a:ext>
            </a:extLst>
          </p:cNvPr>
          <p:cNvSpPr/>
          <p:nvPr/>
        </p:nvSpPr>
        <p:spPr>
          <a:xfrm>
            <a:off x="3213237" y="1732812"/>
            <a:ext cx="2741411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9" name="Google Shape;955;p85">
            <a:extLst>
              <a:ext uri="{FF2B5EF4-FFF2-40B4-BE49-F238E27FC236}">
                <a16:creationId xmlns:a16="http://schemas.microsoft.com/office/drawing/2014/main" id="{B7045328-DA1D-5249-8C89-A15B5AE830A0}"/>
              </a:ext>
            </a:extLst>
          </p:cNvPr>
          <p:cNvSpPr/>
          <p:nvPr/>
        </p:nvSpPr>
        <p:spPr>
          <a:xfrm>
            <a:off x="6009936" y="1732812"/>
            <a:ext cx="2790882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sym typeface="Lato"/>
            </a:endParaRPr>
          </a:p>
        </p:txBody>
      </p:sp>
      <p:pic>
        <p:nvPicPr>
          <p:cNvPr id="174" name="Gráfico 173" descr="El mundo">
            <a:extLst>
              <a:ext uri="{FF2B5EF4-FFF2-40B4-BE49-F238E27FC236}">
                <a16:creationId xmlns:a16="http://schemas.microsoft.com/office/drawing/2014/main" id="{B1E7520F-DA82-E44D-ABC3-C3018A1A0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98" y="1721900"/>
            <a:ext cx="218900" cy="218900"/>
          </a:xfrm>
          <a:prstGeom prst="rect">
            <a:avLst/>
          </a:prstGeom>
        </p:spPr>
      </p:pic>
      <p:sp>
        <p:nvSpPr>
          <p:cNvPr id="175" name="Google Shape;973;p85">
            <a:extLst>
              <a:ext uri="{FF2B5EF4-FFF2-40B4-BE49-F238E27FC236}">
                <a16:creationId xmlns:a16="http://schemas.microsoft.com/office/drawing/2014/main" id="{D4354AAA-7339-1F48-AE3F-A28C9784D328}"/>
              </a:ext>
            </a:extLst>
          </p:cNvPr>
          <p:cNvSpPr/>
          <p:nvPr/>
        </p:nvSpPr>
        <p:spPr>
          <a:xfrm>
            <a:off x="407062" y="674478"/>
            <a:ext cx="8393877" cy="52503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Objective: 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Discover workplace global inventories for all laptops, desktops and smartphones and define global high-level processes for device’s lifecycle </a:t>
            </a:r>
          </a:p>
        </p:txBody>
      </p:sp>
      <p:sp>
        <p:nvSpPr>
          <p:cNvPr id="177" name="Google Shape;955;p85">
            <a:extLst>
              <a:ext uri="{FF2B5EF4-FFF2-40B4-BE49-F238E27FC236}">
                <a16:creationId xmlns:a16="http://schemas.microsoft.com/office/drawing/2014/main" id="{B706F12B-B2F4-0444-A9EE-F15A3F2DEB72}"/>
              </a:ext>
            </a:extLst>
          </p:cNvPr>
          <p:cNvSpPr/>
          <p:nvPr/>
        </p:nvSpPr>
        <p:spPr>
          <a:xfrm>
            <a:off x="407062" y="3337556"/>
            <a:ext cx="4164938" cy="19980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963;p85">
            <a:extLst>
              <a:ext uri="{FF2B5EF4-FFF2-40B4-BE49-F238E27FC236}">
                <a16:creationId xmlns:a16="http://schemas.microsoft.com/office/drawing/2014/main" id="{8CC58C01-BAA6-2D4E-9B98-D5D904B3D5E6}"/>
              </a:ext>
            </a:extLst>
          </p:cNvPr>
          <p:cNvSpPr txBox="1"/>
          <p:nvPr/>
        </p:nvSpPr>
        <p:spPr>
          <a:xfrm>
            <a:off x="536945" y="3668522"/>
            <a:ext cx="4035056" cy="160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Se define tarea de I&amp;C: propuesta MMDD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Ya se cuenta con un primer </a:t>
            </a:r>
            <a:r>
              <a:rPr lang="es-ES" sz="1050" dirty="0" err="1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draft</a:t>
            </a: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del MMDD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Se compartió la información de países con los responsables WP Holding (Hecho: 05-jul)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s-ES"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s-ES"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955;p85">
            <a:extLst>
              <a:ext uri="{FF2B5EF4-FFF2-40B4-BE49-F238E27FC236}">
                <a16:creationId xmlns:a16="http://schemas.microsoft.com/office/drawing/2014/main" id="{3220D9E4-2CCE-7048-AFC3-EC8E95496CE7}"/>
              </a:ext>
            </a:extLst>
          </p:cNvPr>
          <p:cNvSpPr/>
          <p:nvPr/>
        </p:nvSpPr>
        <p:spPr>
          <a:xfrm>
            <a:off x="4644761" y="3337556"/>
            <a:ext cx="4164938" cy="19980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963;p85">
            <a:extLst>
              <a:ext uri="{FF2B5EF4-FFF2-40B4-BE49-F238E27FC236}">
                <a16:creationId xmlns:a16="http://schemas.microsoft.com/office/drawing/2014/main" id="{76BE41EA-176B-174B-9219-A5EBA7E29B9F}"/>
              </a:ext>
            </a:extLst>
          </p:cNvPr>
          <p:cNvSpPr txBox="1"/>
          <p:nvPr/>
        </p:nvSpPr>
        <p:spPr>
          <a:xfrm>
            <a:off x="4785714" y="3668522"/>
            <a:ext cx="4005848" cy="160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Convocar workshop para la semana del 22-julio donde se hablará de (atributos necesarios para el MMDD y forma de conseguirlos)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Asegurar que se cuenta con los inventarios de Perú y Colombia (Empleados y Oficinas) </a:t>
            </a:r>
            <a:endParaRPr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955;p85">
            <a:extLst>
              <a:ext uri="{FF2B5EF4-FFF2-40B4-BE49-F238E27FC236}">
                <a16:creationId xmlns:a16="http://schemas.microsoft.com/office/drawing/2014/main" id="{4523A230-91C3-224D-BBD6-A88CECE86570}"/>
              </a:ext>
            </a:extLst>
          </p:cNvPr>
          <p:cNvSpPr/>
          <p:nvPr/>
        </p:nvSpPr>
        <p:spPr>
          <a:xfrm>
            <a:off x="407061" y="1732811"/>
            <a:ext cx="307533" cy="21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b="1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954;p85">
            <a:extLst>
              <a:ext uri="{FF2B5EF4-FFF2-40B4-BE49-F238E27FC236}">
                <a16:creationId xmlns:a16="http://schemas.microsoft.com/office/drawing/2014/main" id="{B8C31E8D-464A-3247-BA73-5791E24112EA}"/>
              </a:ext>
            </a:extLst>
          </p:cNvPr>
          <p:cNvSpPr txBox="1"/>
          <p:nvPr/>
        </p:nvSpPr>
        <p:spPr>
          <a:xfrm>
            <a:off x="129971" y="199524"/>
            <a:ext cx="226747" cy="36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24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369;p2">
            <a:extLst>
              <a:ext uri="{FF2B5EF4-FFF2-40B4-BE49-F238E27FC236}">
                <a16:creationId xmlns:a16="http://schemas.microsoft.com/office/drawing/2014/main" id="{D8D9B4CE-3F85-4B44-ACE3-3A53300AF964}"/>
              </a:ext>
            </a:extLst>
          </p:cNvPr>
          <p:cNvSpPr txBox="1"/>
          <p:nvPr/>
        </p:nvSpPr>
        <p:spPr>
          <a:xfrm>
            <a:off x="407062" y="263395"/>
            <a:ext cx="670074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accent4"/>
              </a:buClr>
              <a:buSzPts val="2000"/>
            </a:pPr>
            <a:r>
              <a:rPr lang="en-GB" sz="200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Workplace Discovery: detailed definition </a:t>
            </a:r>
            <a:endParaRPr lang="en-GB"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3047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5"/>
          <p:cNvSpPr txBox="1"/>
          <p:nvPr/>
        </p:nvSpPr>
        <p:spPr>
          <a:xfrm>
            <a:off x="129971" y="199524"/>
            <a:ext cx="226747" cy="36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sz="24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85"/>
          <p:cNvSpPr/>
          <p:nvPr/>
        </p:nvSpPr>
        <p:spPr>
          <a:xfrm>
            <a:off x="5712679" y="674466"/>
            <a:ext cx="3088308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</a:t>
            </a:r>
            <a:endParaRPr sz="1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b="1" dirty="0">
                <a:latin typeface="Lato"/>
                <a:ea typeface="Lato"/>
                <a:cs typeface="Lato"/>
                <a:sym typeface="Lato"/>
              </a:rPr>
              <a:t>Sponsor: 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I&amp;C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b="1" dirty="0">
                <a:latin typeface="Lato"/>
                <a:ea typeface="Lato"/>
                <a:cs typeface="Lato"/>
                <a:sym typeface="Lato"/>
              </a:rPr>
              <a:t>Product Owner: 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José Carvalho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b="1" dirty="0">
                <a:latin typeface="Lato"/>
                <a:ea typeface="Lato"/>
                <a:cs typeface="Lato"/>
                <a:sym typeface="Lato"/>
              </a:rPr>
              <a:t>Participants: 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I&amp;C Global,</a:t>
            </a:r>
            <a:r>
              <a:rPr lang="en-US" sz="11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I&amp;C Local, A&amp;GD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2" name="Google Shape;972;p85"/>
          <p:cNvSpPr/>
          <p:nvPr/>
        </p:nvSpPr>
        <p:spPr>
          <a:xfrm>
            <a:off x="4107611" y="674478"/>
            <a:ext cx="1546990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KPIs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85"/>
          <p:cNvSpPr/>
          <p:nvPr/>
        </p:nvSpPr>
        <p:spPr>
          <a:xfrm>
            <a:off x="407062" y="674478"/>
            <a:ext cx="3649827" cy="82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Discover assets in public clouds, with increasing quality and accuracy, and include them in the global asset inventory </a:t>
            </a: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5" name="Google Shape;975;p85"/>
          <p:cNvSpPr txBox="1"/>
          <p:nvPr/>
        </p:nvSpPr>
        <p:spPr>
          <a:xfrm>
            <a:off x="4256527" y="942729"/>
            <a:ext cx="13704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# RUs identified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% RUs mapped to applications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7" name="Google Shape;9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949" y="740155"/>
            <a:ext cx="249422" cy="24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169" y="740155"/>
            <a:ext cx="249422" cy="24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528" y="707970"/>
            <a:ext cx="249422" cy="25146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369;p2">
            <a:extLst>
              <a:ext uri="{FF2B5EF4-FFF2-40B4-BE49-F238E27FC236}">
                <a16:creationId xmlns:a16="http://schemas.microsoft.com/office/drawing/2014/main" id="{BA71527F-58C4-9A4B-9BA9-7606F0DAECE7}"/>
              </a:ext>
            </a:extLst>
          </p:cNvPr>
          <p:cNvSpPr txBox="1"/>
          <p:nvPr/>
        </p:nvSpPr>
        <p:spPr>
          <a:xfrm>
            <a:off x="407062" y="263395"/>
            <a:ext cx="670074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accent4"/>
              </a:buClr>
              <a:buSzPts val="2000"/>
            </a:pPr>
            <a:r>
              <a:rPr lang="en-GB" sz="200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Public Clouds Discovery: detailed definition</a:t>
            </a:r>
            <a:endParaRPr lang="en-GB"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4" name="Google Shape;955;p85">
            <a:extLst>
              <a:ext uri="{FF2B5EF4-FFF2-40B4-BE49-F238E27FC236}">
                <a16:creationId xmlns:a16="http://schemas.microsoft.com/office/drawing/2014/main" id="{EFDA6BB3-55FA-3C4D-BA77-1690B306B633}"/>
              </a:ext>
            </a:extLst>
          </p:cNvPr>
          <p:cNvSpPr/>
          <p:nvPr/>
        </p:nvSpPr>
        <p:spPr>
          <a:xfrm>
            <a:off x="407062" y="1568864"/>
            <a:ext cx="8399704" cy="348948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activities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957;p85">
            <a:extLst>
              <a:ext uri="{FF2B5EF4-FFF2-40B4-BE49-F238E27FC236}">
                <a16:creationId xmlns:a16="http://schemas.microsoft.com/office/drawing/2014/main" id="{6C165B4D-4C65-D941-9CB1-4C8E1B4E66F0}"/>
              </a:ext>
            </a:extLst>
          </p:cNvPr>
          <p:cNvSpPr/>
          <p:nvPr/>
        </p:nvSpPr>
        <p:spPr>
          <a:xfrm>
            <a:off x="544628" y="2788134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inventory model for Cloud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958;p85">
            <a:extLst>
              <a:ext uri="{FF2B5EF4-FFF2-40B4-BE49-F238E27FC236}">
                <a16:creationId xmlns:a16="http://schemas.microsoft.com/office/drawing/2014/main" id="{E4E47776-80FF-0D43-862C-34D1D580F555}"/>
              </a:ext>
            </a:extLst>
          </p:cNvPr>
          <p:cNvSpPr/>
          <p:nvPr/>
        </p:nvSpPr>
        <p:spPr>
          <a:xfrm>
            <a:off x="544628" y="2351170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 identification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959;p85">
            <a:extLst>
              <a:ext uri="{FF2B5EF4-FFF2-40B4-BE49-F238E27FC236}">
                <a16:creationId xmlns:a16="http://schemas.microsoft.com/office/drawing/2014/main" id="{EF7C8C7B-27FB-C843-AAFC-1A486BB31896}"/>
              </a:ext>
            </a:extLst>
          </p:cNvPr>
          <p:cNvSpPr/>
          <p:nvPr/>
        </p:nvSpPr>
        <p:spPr>
          <a:xfrm>
            <a:off x="544628" y="3225098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Discovery tools installation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960;p85">
            <a:extLst>
              <a:ext uri="{FF2B5EF4-FFF2-40B4-BE49-F238E27FC236}">
                <a16:creationId xmlns:a16="http://schemas.microsoft.com/office/drawing/2014/main" id="{DF2973D1-F719-6A4C-A4E1-7B0D080EC126}"/>
              </a:ext>
            </a:extLst>
          </p:cNvPr>
          <p:cNvSpPr/>
          <p:nvPr/>
        </p:nvSpPr>
        <p:spPr>
          <a:xfrm>
            <a:off x="544628" y="3662062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Applications mapping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961;p85">
            <a:extLst>
              <a:ext uri="{FF2B5EF4-FFF2-40B4-BE49-F238E27FC236}">
                <a16:creationId xmlns:a16="http://schemas.microsoft.com/office/drawing/2014/main" id="{86635339-A1FD-4E41-AE59-60A0BD192ED7}"/>
              </a:ext>
            </a:extLst>
          </p:cNvPr>
          <p:cNvSpPr/>
          <p:nvPr/>
        </p:nvSpPr>
        <p:spPr>
          <a:xfrm>
            <a:off x="544628" y="4099026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Critical services mapping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962;p85">
            <a:extLst>
              <a:ext uri="{FF2B5EF4-FFF2-40B4-BE49-F238E27FC236}">
                <a16:creationId xmlns:a16="http://schemas.microsoft.com/office/drawing/2014/main" id="{7176D4C0-2716-A746-8CCB-2426E7790E37}"/>
              </a:ext>
            </a:extLst>
          </p:cNvPr>
          <p:cNvSpPr/>
          <p:nvPr/>
        </p:nvSpPr>
        <p:spPr>
          <a:xfrm>
            <a:off x="544628" y="4535990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reconciliation &amp; monitoring</a:t>
            </a:r>
            <a:endParaRPr sz="12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963;p85">
            <a:extLst>
              <a:ext uri="{FF2B5EF4-FFF2-40B4-BE49-F238E27FC236}">
                <a16:creationId xmlns:a16="http://schemas.microsoft.com/office/drawing/2014/main" id="{482B16F7-1D84-E343-BAB5-0306E56DC592}"/>
              </a:ext>
            </a:extLst>
          </p:cNvPr>
          <p:cNvSpPr txBox="1"/>
          <p:nvPr/>
        </p:nvSpPr>
        <p:spPr>
          <a:xfrm>
            <a:off x="2303925" y="1947544"/>
            <a:ext cx="6283895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Gather all cloud accounts managed by global architecture team</a:t>
            </a:r>
            <a:r>
              <a:rPr lang="en-US" sz="1100" baseline="30000" dirty="0">
                <a:latin typeface="Lato"/>
                <a:ea typeface="Lato"/>
                <a:cs typeface="Lato"/>
                <a:sym typeface="Lato"/>
              </a:rPr>
              <a:t>1</a:t>
            </a:r>
            <a:endParaRPr sz="1100" baseline="300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Identify accounts managed by local teams or other teams, e.g. Andrew Alaniz in US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966;p85">
            <a:extLst>
              <a:ext uri="{FF2B5EF4-FFF2-40B4-BE49-F238E27FC236}">
                <a16:creationId xmlns:a16="http://schemas.microsoft.com/office/drawing/2014/main" id="{CC0F5DD7-79B8-064F-8228-0B6C3E4ADEF1}"/>
              </a:ext>
            </a:extLst>
          </p:cNvPr>
          <p:cNvSpPr txBox="1"/>
          <p:nvPr/>
        </p:nvSpPr>
        <p:spPr>
          <a:xfrm>
            <a:off x="2303923" y="2384504"/>
            <a:ext cx="6283896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Gather and consolidate multiple inventories of logical infrastructure, based on existing asset inventories, e.g. exports from Cloud consoles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968;p85">
            <a:extLst>
              <a:ext uri="{FF2B5EF4-FFF2-40B4-BE49-F238E27FC236}">
                <a16:creationId xmlns:a16="http://schemas.microsoft.com/office/drawing/2014/main" id="{B8DB2907-4D1B-D94B-AA49-AF2287998FF0}"/>
              </a:ext>
            </a:extLst>
          </p:cNvPr>
          <p:cNvSpPr txBox="1"/>
          <p:nvPr/>
        </p:nvSpPr>
        <p:spPr>
          <a:xfrm>
            <a:off x="2303923" y="2821464"/>
            <a:ext cx="6283897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Define what assets to include in the inventory, e.g. EC2 instances and S3 buckets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 dirty="0">
                <a:latin typeface="Lato"/>
                <a:ea typeface="Lato"/>
                <a:cs typeface="Lato"/>
                <a:sym typeface="Lato"/>
              </a:rPr>
              <a:t>Design the data model and attributes for each asset type, e.g. GB and Storage Type for S3 bucket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969;p85">
            <a:extLst>
              <a:ext uri="{FF2B5EF4-FFF2-40B4-BE49-F238E27FC236}">
                <a16:creationId xmlns:a16="http://schemas.microsoft.com/office/drawing/2014/main" id="{65CEBA0B-8C12-7C42-B3CB-F1DC4D23BD9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2874931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970;p85">
            <a:extLst>
              <a:ext uri="{FF2B5EF4-FFF2-40B4-BE49-F238E27FC236}">
                <a16:creationId xmlns:a16="http://schemas.microsoft.com/office/drawing/2014/main" id="{659F6227-3980-114F-8B96-AE7FD35894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3046381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974;p85">
            <a:extLst>
              <a:ext uri="{FF2B5EF4-FFF2-40B4-BE49-F238E27FC236}">
                <a16:creationId xmlns:a16="http://schemas.microsoft.com/office/drawing/2014/main" id="{930E4BCA-C694-B440-923C-52E9C847D618}"/>
              </a:ext>
            </a:extLst>
          </p:cNvPr>
          <p:cNvSpPr txBox="1"/>
          <p:nvPr/>
        </p:nvSpPr>
        <p:spPr>
          <a:xfrm>
            <a:off x="2303923" y="3258425"/>
            <a:ext cx="6283897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Install the discovery tools selected and configure them properly, e.g. endpoints configuration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Fix inconsistencies by comparing results from the tool and existing asset inventories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976;p85">
            <a:extLst>
              <a:ext uri="{FF2B5EF4-FFF2-40B4-BE49-F238E27FC236}">
                <a16:creationId xmlns:a16="http://schemas.microsoft.com/office/drawing/2014/main" id="{F05121EC-6453-7348-A094-0670DE5A55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3280152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977;p85">
            <a:extLst>
              <a:ext uri="{FF2B5EF4-FFF2-40B4-BE49-F238E27FC236}">
                <a16:creationId xmlns:a16="http://schemas.microsoft.com/office/drawing/2014/main" id="{4AC9A8EF-0C07-8843-96BF-67933CB891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3451602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978;p85">
            <a:extLst>
              <a:ext uri="{FF2B5EF4-FFF2-40B4-BE49-F238E27FC236}">
                <a16:creationId xmlns:a16="http://schemas.microsoft.com/office/drawing/2014/main" id="{86B42ADB-5487-064A-A5AE-3E247CDD9077}"/>
              </a:ext>
            </a:extLst>
          </p:cNvPr>
          <p:cNvSpPr txBox="1"/>
          <p:nvPr/>
        </p:nvSpPr>
        <p:spPr>
          <a:xfrm>
            <a:off x="2303923" y="3695385"/>
            <a:ext cx="6283897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Identify applications with local infrastructure assets, based on Fresno application units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Mapping infrastructure assets with applications, when applicable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979;p85">
            <a:extLst>
              <a:ext uri="{FF2B5EF4-FFF2-40B4-BE49-F238E27FC236}">
                <a16:creationId xmlns:a16="http://schemas.microsoft.com/office/drawing/2014/main" id="{7ECB9A9F-384E-D446-92C4-D14F9985B3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3722656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980;p85">
            <a:extLst>
              <a:ext uri="{FF2B5EF4-FFF2-40B4-BE49-F238E27FC236}">
                <a16:creationId xmlns:a16="http://schemas.microsoft.com/office/drawing/2014/main" id="{ADD5392B-57D6-2748-B7F8-67B6FC34355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3894106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981;p85">
            <a:extLst>
              <a:ext uri="{FF2B5EF4-FFF2-40B4-BE49-F238E27FC236}">
                <a16:creationId xmlns:a16="http://schemas.microsoft.com/office/drawing/2014/main" id="{25C6C379-40F9-A946-93BF-A95728682EBD}"/>
              </a:ext>
            </a:extLst>
          </p:cNvPr>
          <p:cNvSpPr txBox="1"/>
          <p:nvPr/>
        </p:nvSpPr>
        <p:spPr>
          <a:xfrm>
            <a:off x="2303923" y="4132346"/>
            <a:ext cx="6283897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Identify the critical services in each geography / business unit, if applicable for Cloud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Mapping infrastructure assets with critical services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982;p85">
            <a:extLst>
              <a:ext uri="{FF2B5EF4-FFF2-40B4-BE49-F238E27FC236}">
                <a16:creationId xmlns:a16="http://schemas.microsoft.com/office/drawing/2014/main" id="{0CF93D96-6832-C848-B61E-8982E8558C14}"/>
              </a:ext>
            </a:extLst>
          </p:cNvPr>
          <p:cNvSpPr txBox="1"/>
          <p:nvPr/>
        </p:nvSpPr>
        <p:spPr>
          <a:xfrm>
            <a:off x="2303923" y="4569306"/>
            <a:ext cx="6283897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Identify major gaps in the inventory and develop plans to fix them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r>
              <a:rPr lang="en-US" sz="1100">
                <a:latin typeface="Lato"/>
                <a:ea typeface="Lato"/>
                <a:cs typeface="Lato"/>
                <a:sym typeface="Lato"/>
              </a:rPr>
              <a:t>Establish local functions/responsibilities to ensure data quality is monitored &amp; maintained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983;p85">
            <a:extLst>
              <a:ext uri="{FF2B5EF4-FFF2-40B4-BE49-F238E27FC236}">
                <a16:creationId xmlns:a16="http://schemas.microsoft.com/office/drawing/2014/main" id="{89325933-A65C-5840-B197-3750B68414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4151281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984;p85">
            <a:extLst>
              <a:ext uri="{FF2B5EF4-FFF2-40B4-BE49-F238E27FC236}">
                <a16:creationId xmlns:a16="http://schemas.microsoft.com/office/drawing/2014/main" id="{A2BED57F-C442-2444-A17B-3120A6FDC3F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4322731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985;p85">
            <a:extLst>
              <a:ext uri="{FF2B5EF4-FFF2-40B4-BE49-F238E27FC236}">
                <a16:creationId xmlns:a16="http://schemas.microsoft.com/office/drawing/2014/main" id="{D9A659B8-0842-EF4D-91DC-3AB9C355CAE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4598956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986;p85">
            <a:extLst>
              <a:ext uri="{FF2B5EF4-FFF2-40B4-BE49-F238E27FC236}">
                <a16:creationId xmlns:a16="http://schemas.microsoft.com/office/drawing/2014/main" id="{8B866F05-D42D-0347-B155-2858B4F19AF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4751356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990;p85">
            <a:extLst>
              <a:ext uri="{FF2B5EF4-FFF2-40B4-BE49-F238E27FC236}">
                <a16:creationId xmlns:a16="http://schemas.microsoft.com/office/drawing/2014/main" id="{0C8BA582-75B4-0F41-B12C-88A32774646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8531" y="1613688"/>
            <a:ext cx="226747" cy="22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995;p85">
            <a:extLst>
              <a:ext uri="{FF2B5EF4-FFF2-40B4-BE49-F238E27FC236}">
                <a16:creationId xmlns:a16="http://schemas.microsoft.com/office/drawing/2014/main" id="{996CF054-F0CF-014C-8BEB-354E2A4BA39B}"/>
              </a:ext>
            </a:extLst>
          </p:cNvPr>
          <p:cNvSpPr txBox="1"/>
          <p:nvPr/>
        </p:nvSpPr>
        <p:spPr>
          <a:xfrm>
            <a:off x="426187" y="5128805"/>
            <a:ext cx="756012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9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1 Santiago </a:t>
            </a:r>
            <a:r>
              <a:rPr lang="en-US" sz="900" dirty="0" err="1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Alarcón</a:t>
            </a:r>
            <a:r>
              <a:rPr lang="en-US" sz="9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for Google Cloud, and Enrique Velez for Amazon Web Services and Microsoft Azure, Salesforce Alvaro de Palacios </a:t>
            </a:r>
            <a:endParaRPr sz="9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" name="Google Shape;927;p84">
            <a:extLst>
              <a:ext uri="{FF2B5EF4-FFF2-40B4-BE49-F238E27FC236}">
                <a16:creationId xmlns:a16="http://schemas.microsoft.com/office/drawing/2014/main" id="{A52DB577-D484-2446-861D-B0461E58D7B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1968228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927;p84">
            <a:extLst>
              <a:ext uri="{FF2B5EF4-FFF2-40B4-BE49-F238E27FC236}">
                <a16:creationId xmlns:a16="http://schemas.microsoft.com/office/drawing/2014/main" id="{E3CFCFAC-BE8E-DA44-B19A-81141F2B16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6974" y="2129120"/>
            <a:ext cx="134175" cy="1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927;p84">
            <a:extLst>
              <a:ext uri="{FF2B5EF4-FFF2-40B4-BE49-F238E27FC236}">
                <a16:creationId xmlns:a16="http://schemas.microsoft.com/office/drawing/2014/main" id="{200A7C22-8665-FD42-8855-7E4DDDF89F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969" y="2404070"/>
            <a:ext cx="134175" cy="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956;p85">
            <a:extLst>
              <a:ext uri="{FF2B5EF4-FFF2-40B4-BE49-F238E27FC236}">
                <a16:creationId xmlns:a16="http://schemas.microsoft.com/office/drawing/2014/main" id="{96631CFA-1D73-0D43-A6AC-98DF2D922E93}"/>
              </a:ext>
            </a:extLst>
          </p:cNvPr>
          <p:cNvSpPr/>
          <p:nvPr/>
        </p:nvSpPr>
        <p:spPr>
          <a:xfrm>
            <a:off x="544628" y="1914206"/>
            <a:ext cx="1549800" cy="42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Cloud accounts identification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7940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956;p85">
            <a:extLst>
              <a:ext uri="{FF2B5EF4-FFF2-40B4-BE49-F238E27FC236}">
                <a16:creationId xmlns:a16="http://schemas.microsoft.com/office/drawing/2014/main" id="{19C00BBD-A7D0-2242-813C-1815ED71B2AF}"/>
              </a:ext>
            </a:extLst>
          </p:cNvPr>
          <p:cNvSpPr/>
          <p:nvPr/>
        </p:nvSpPr>
        <p:spPr>
          <a:xfrm>
            <a:off x="407062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Cloud accounts identification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957;p85">
            <a:extLst>
              <a:ext uri="{FF2B5EF4-FFF2-40B4-BE49-F238E27FC236}">
                <a16:creationId xmlns:a16="http://schemas.microsoft.com/office/drawing/2014/main" id="{D8E4D414-8D46-4D44-8834-B6D513619DFE}"/>
              </a:ext>
            </a:extLst>
          </p:cNvPr>
          <p:cNvSpPr/>
          <p:nvPr/>
        </p:nvSpPr>
        <p:spPr>
          <a:xfrm>
            <a:off x="2833106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inventory model for Cloud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958;p85">
            <a:extLst>
              <a:ext uri="{FF2B5EF4-FFF2-40B4-BE49-F238E27FC236}">
                <a16:creationId xmlns:a16="http://schemas.microsoft.com/office/drawing/2014/main" id="{C405C5F1-8837-024A-A46C-066810425C3F}"/>
              </a:ext>
            </a:extLst>
          </p:cNvPr>
          <p:cNvSpPr/>
          <p:nvPr/>
        </p:nvSpPr>
        <p:spPr>
          <a:xfrm>
            <a:off x="1620109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 identification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959;p85">
            <a:extLst>
              <a:ext uri="{FF2B5EF4-FFF2-40B4-BE49-F238E27FC236}">
                <a16:creationId xmlns:a16="http://schemas.microsoft.com/office/drawing/2014/main" id="{4D633BCA-9A3F-1C44-B322-18B554A9F328}"/>
              </a:ext>
            </a:extLst>
          </p:cNvPr>
          <p:cNvSpPr/>
          <p:nvPr/>
        </p:nvSpPr>
        <p:spPr>
          <a:xfrm>
            <a:off x="4046153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Discovery tools installation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960;p85">
            <a:extLst>
              <a:ext uri="{FF2B5EF4-FFF2-40B4-BE49-F238E27FC236}">
                <a16:creationId xmlns:a16="http://schemas.microsoft.com/office/drawing/2014/main" id="{C36ACF89-0387-C346-8C86-29794176EB68}"/>
              </a:ext>
            </a:extLst>
          </p:cNvPr>
          <p:cNvSpPr/>
          <p:nvPr/>
        </p:nvSpPr>
        <p:spPr>
          <a:xfrm>
            <a:off x="5259300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Applications mapping</a:t>
            </a:r>
            <a:endParaRPr sz="9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961;p85">
            <a:extLst>
              <a:ext uri="{FF2B5EF4-FFF2-40B4-BE49-F238E27FC236}">
                <a16:creationId xmlns:a16="http://schemas.microsoft.com/office/drawing/2014/main" id="{554AC8CC-2368-F247-9585-E6F4051E1539}"/>
              </a:ext>
            </a:extLst>
          </p:cNvPr>
          <p:cNvSpPr/>
          <p:nvPr/>
        </p:nvSpPr>
        <p:spPr>
          <a:xfrm>
            <a:off x="6472297" y="1257646"/>
            <a:ext cx="1157844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sym typeface="Lato"/>
              </a:rPr>
              <a:t>Critical services mapping</a:t>
            </a:r>
            <a:endParaRPr sz="900" b="1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48" name="Google Shape;962;p85">
            <a:extLst>
              <a:ext uri="{FF2B5EF4-FFF2-40B4-BE49-F238E27FC236}">
                <a16:creationId xmlns:a16="http://schemas.microsoft.com/office/drawing/2014/main" id="{1DE03496-E4E4-9340-BE04-C084700E7A79}"/>
              </a:ext>
            </a:extLst>
          </p:cNvPr>
          <p:cNvSpPr/>
          <p:nvPr/>
        </p:nvSpPr>
        <p:spPr>
          <a:xfrm>
            <a:off x="7680794" y="1257646"/>
            <a:ext cx="1124356" cy="4187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Lato"/>
                <a:sym typeface="Lato"/>
              </a:rPr>
              <a:t>Data reconciliation &amp; monitoring</a:t>
            </a:r>
            <a:endParaRPr sz="900" b="1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64" name="Google Shape;955;p85">
            <a:extLst>
              <a:ext uri="{FF2B5EF4-FFF2-40B4-BE49-F238E27FC236}">
                <a16:creationId xmlns:a16="http://schemas.microsoft.com/office/drawing/2014/main" id="{E2C0D6DA-E400-4E48-BA82-304DC89FB6C2}"/>
              </a:ext>
            </a:extLst>
          </p:cNvPr>
          <p:cNvSpPr/>
          <p:nvPr/>
        </p:nvSpPr>
        <p:spPr>
          <a:xfrm>
            <a:off x="407062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955;p85">
            <a:extLst>
              <a:ext uri="{FF2B5EF4-FFF2-40B4-BE49-F238E27FC236}">
                <a16:creationId xmlns:a16="http://schemas.microsoft.com/office/drawing/2014/main" id="{99661185-9CD9-E74D-8B61-3C91D0F74072}"/>
              </a:ext>
            </a:extLst>
          </p:cNvPr>
          <p:cNvSpPr/>
          <p:nvPr/>
        </p:nvSpPr>
        <p:spPr>
          <a:xfrm>
            <a:off x="1620109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66" name="Google Shape;955;p85">
            <a:extLst>
              <a:ext uri="{FF2B5EF4-FFF2-40B4-BE49-F238E27FC236}">
                <a16:creationId xmlns:a16="http://schemas.microsoft.com/office/drawing/2014/main" id="{FBEC3C1A-DDA5-5547-ABB9-9F7508B4EF7B}"/>
              </a:ext>
            </a:extLst>
          </p:cNvPr>
          <p:cNvSpPr/>
          <p:nvPr/>
        </p:nvSpPr>
        <p:spPr>
          <a:xfrm>
            <a:off x="2833106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67" name="Google Shape;955;p85">
            <a:extLst>
              <a:ext uri="{FF2B5EF4-FFF2-40B4-BE49-F238E27FC236}">
                <a16:creationId xmlns:a16="http://schemas.microsoft.com/office/drawing/2014/main" id="{5762ED85-877D-4347-99F4-2388DC15E724}"/>
              </a:ext>
            </a:extLst>
          </p:cNvPr>
          <p:cNvSpPr/>
          <p:nvPr/>
        </p:nvSpPr>
        <p:spPr>
          <a:xfrm>
            <a:off x="4046153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68" name="Google Shape;955;p85">
            <a:extLst>
              <a:ext uri="{FF2B5EF4-FFF2-40B4-BE49-F238E27FC236}">
                <a16:creationId xmlns:a16="http://schemas.microsoft.com/office/drawing/2014/main" id="{485B2A0A-B362-8D43-9505-CDF89BB5A9F1}"/>
              </a:ext>
            </a:extLst>
          </p:cNvPr>
          <p:cNvSpPr/>
          <p:nvPr/>
        </p:nvSpPr>
        <p:spPr>
          <a:xfrm>
            <a:off x="5259300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69" name="Google Shape;955;p85">
            <a:extLst>
              <a:ext uri="{FF2B5EF4-FFF2-40B4-BE49-F238E27FC236}">
                <a16:creationId xmlns:a16="http://schemas.microsoft.com/office/drawing/2014/main" id="{6D6A645A-C6F3-5549-8361-0D3CA3627F6B}"/>
              </a:ext>
            </a:extLst>
          </p:cNvPr>
          <p:cNvSpPr/>
          <p:nvPr/>
        </p:nvSpPr>
        <p:spPr>
          <a:xfrm>
            <a:off x="6472297" y="1995010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70" name="Google Shape;955;p85">
            <a:extLst>
              <a:ext uri="{FF2B5EF4-FFF2-40B4-BE49-F238E27FC236}">
                <a16:creationId xmlns:a16="http://schemas.microsoft.com/office/drawing/2014/main" id="{A9A899DE-445E-D648-A3B6-63197B7559B3}"/>
              </a:ext>
            </a:extLst>
          </p:cNvPr>
          <p:cNvSpPr/>
          <p:nvPr/>
        </p:nvSpPr>
        <p:spPr>
          <a:xfrm>
            <a:off x="7698932" y="1995010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pic>
        <p:nvPicPr>
          <p:cNvPr id="71" name="Google Shape;641;p48">
            <a:extLst>
              <a:ext uri="{FF2B5EF4-FFF2-40B4-BE49-F238E27FC236}">
                <a16:creationId xmlns:a16="http://schemas.microsoft.com/office/drawing/2014/main" id="{88C930A5-555D-F349-8420-2D676407D9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95" y="2277188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642;p48">
            <a:extLst>
              <a:ext uri="{FF2B5EF4-FFF2-40B4-BE49-F238E27FC236}">
                <a16:creationId xmlns:a16="http://schemas.microsoft.com/office/drawing/2014/main" id="{1DB2C2CF-E180-7E4B-8A96-D5246E9D58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95" y="2840495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643;p48">
            <a:extLst>
              <a:ext uri="{FF2B5EF4-FFF2-40B4-BE49-F238E27FC236}">
                <a16:creationId xmlns:a16="http://schemas.microsoft.com/office/drawing/2014/main" id="{5C0A174B-7D9B-3147-B1D8-4A1DCE9D07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95" y="3125906"/>
            <a:ext cx="219906" cy="2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4;p48">
            <a:extLst>
              <a:ext uri="{FF2B5EF4-FFF2-40B4-BE49-F238E27FC236}">
                <a16:creationId xmlns:a16="http://schemas.microsoft.com/office/drawing/2014/main" id="{4E52A327-C796-DC41-B26C-79A82449EE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95" y="1999293"/>
            <a:ext cx="219906" cy="21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645;p48">
            <a:extLst>
              <a:ext uri="{FF2B5EF4-FFF2-40B4-BE49-F238E27FC236}">
                <a16:creationId xmlns:a16="http://schemas.microsoft.com/office/drawing/2014/main" id="{D7B5E6B4-32E5-7340-8FA6-B2DC4CBC66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395" y="2562599"/>
            <a:ext cx="219906" cy="2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955;p85">
            <a:extLst>
              <a:ext uri="{FF2B5EF4-FFF2-40B4-BE49-F238E27FC236}">
                <a16:creationId xmlns:a16="http://schemas.microsoft.com/office/drawing/2014/main" id="{E8F22068-6983-5249-8A1D-ECAAECAA17DD}"/>
              </a:ext>
            </a:extLst>
          </p:cNvPr>
          <p:cNvSpPr/>
          <p:nvPr/>
        </p:nvSpPr>
        <p:spPr>
          <a:xfrm>
            <a:off x="407062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955;p85">
            <a:extLst>
              <a:ext uri="{FF2B5EF4-FFF2-40B4-BE49-F238E27FC236}">
                <a16:creationId xmlns:a16="http://schemas.microsoft.com/office/drawing/2014/main" id="{3F78976B-F915-3040-905E-254AFA6AC92E}"/>
              </a:ext>
            </a:extLst>
          </p:cNvPr>
          <p:cNvSpPr/>
          <p:nvPr/>
        </p:nvSpPr>
        <p:spPr>
          <a:xfrm>
            <a:off x="1620109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78" name="Google Shape;955;p85">
            <a:extLst>
              <a:ext uri="{FF2B5EF4-FFF2-40B4-BE49-F238E27FC236}">
                <a16:creationId xmlns:a16="http://schemas.microsoft.com/office/drawing/2014/main" id="{A66C4440-1589-7643-B64E-5F8DC55C8837}"/>
              </a:ext>
            </a:extLst>
          </p:cNvPr>
          <p:cNvSpPr/>
          <p:nvPr/>
        </p:nvSpPr>
        <p:spPr>
          <a:xfrm>
            <a:off x="2833106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79" name="Google Shape;955;p85">
            <a:extLst>
              <a:ext uri="{FF2B5EF4-FFF2-40B4-BE49-F238E27FC236}">
                <a16:creationId xmlns:a16="http://schemas.microsoft.com/office/drawing/2014/main" id="{430C6963-61F8-3347-B6D9-EB0B898107A2}"/>
              </a:ext>
            </a:extLst>
          </p:cNvPr>
          <p:cNvSpPr/>
          <p:nvPr/>
        </p:nvSpPr>
        <p:spPr>
          <a:xfrm>
            <a:off x="4046153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0" name="Google Shape;955;p85">
            <a:extLst>
              <a:ext uri="{FF2B5EF4-FFF2-40B4-BE49-F238E27FC236}">
                <a16:creationId xmlns:a16="http://schemas.microsoft.com/office/drawing/2014/main" id="{FE56AC5B-2C06-A34B-8F43-2989F09043C8}"/>
              </a:ext>
            </a:extLst>
          </p:cNvPr>
          <p:cNvSpPr/>
          <p:nvPr/>
        </p:nvSpPr>
        <p:spPr>
          <a:xfrm>
            <a:off x="5259300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1" name="Google Shape;955;p85">
            <a:extLst>
              <a:ext uri="{FF2B5EF4-FFF2-40B4-BE49-F238E27FC236}">
                <a16:creationId xmlns:a16="http://schemas.microsoft.com/office/drawing/2014/main" id="{0D31EA23-A8AB-AC4A-B128-E0C7043605BA}"/>
              </a:ext>
            </a:extLst>
          </p:cNvPr>
          <p:cNvSpPr/>
          <p:nvPr/>
        </p:nvSpPr>
        <p:spPr>
          <a:xfrm>
            <a:off x="6472297" y="2264275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2" name="Google Shape;955;p85">
            <a:extLst>
              <a:ext uri="{FF2B5EF4-FFF2-40B4-BE49-F238E27FC236}">
                <a16:creationId xmlns:a16="http://schemas.microsoft.com/office/drawing/2014/main" id="{4F52F910-F9ED-E647-878E-DA8FD272C3C2}"/>
              </a:ext>
            </a:extLst>
          </p:cNvPr>
          <p:cNvSpPr/>
          <p:nvPr/>
        </p:nvSpPr>
        <p:spPr>
          <a:xfrm>
            <a:off x="7698932" y="2264275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3" name="Google Shape;955;p85">
            <a:extLst>
              <a:ext uri="{FF2B5EF4-FFF2-40B4-BE49-F238E27FC236}">
                <a16:creationId xmlns:a16="http://schemas.microsoft.com/office/drawing/2014/main" id="{D091853F-33F1-A843-A3A3-2A18B50D5647}"/>
              </a:ext>
            </a:extLst>
          </p:cNvPr>
          <p:cNvSpPr/>
          <p:nvPr/>
        </p:nvSpPr>
        <p:spPr>
          <a:xfrm>
            <a:off x="407062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955;p85">
            <a:extLst>
              <a:ext uri="{FF2B5EF4-FFF2-40B4-BE49-F238E27FC236}">
                <a16:creationId xmlns:a16="http://schemas.microsoft.com/office/drawing/2014/main" id="{1153E6CB-C424-F94B-9E96-A71259617F9F}"/>
              </a:ext>
            </a:extLst>
          </p:cNvPr>
          <p:cNvSpPr/>
          <p:nvPr/>
        </p:nvSpPr>
        <p:spPr>
          <a:xfrm>
            <a:off x="1620109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5" name="Google Shape;955;p85">
            <a:extLst>
              <a:ext uri="{FF2B5EF4-FFF2-40B4-BE49-F238E27FC236}">
                <a16:creationId xmlns:a16="http://schemas.microsoft.com/office/drawing/2014/main" id="{6373EE55-4876-2D4F-A7A1-FAAAD6FB3A0F}"/>
              </a:ext>
            </a:extLst>
          </p:cNvPr>
          <p:cNvSpPr/>
          <p:nvPr/>
        </p:nvSpPr>
        <p:spPr>
          <a:xfrm>
            <a:off x="2833106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6" name="Google Shape;955;p85">
            <a:extLst>
              <a:ext uri="{FF2B5EF4-FFF2-40B4-BE49-F238E27FC236}">
                <a16:creationId xmlns:a16="http://schemas.microsoft.com/office/drawing/2014/main" id="{CEBE8B06-EF28-BF4C-8A7F-D700B8B0FDD7}"/>
              </a:ext>
            </a:extLst>
          </p:cNvPr>
          <p:cNvSpPr/>
          <p:nvPr/>
        </p:nvSpPr>
        <p:spPr>
          <a:xfrm>
            <a:off x="4046153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7" name="Google Shape;955;p85">
            <a:extLst>
              <a:ext uri="{FF2B5EF4-FFF2-40B4-BE49-F238E27FC236}">
                <a16:creationId xmlns:a16="http://schemas.microsoft.com/office/drawing/2014/main" id="{090A0BF5-2BE6-FE4E-B775-6F519405F8A9}"/>
              </a:ext>
            </a:extLst>
          </p:cNvPr>
          <p:cNvSpPr/>
          <p:nvPr/>
        </p:nvSpPr>
        <p:spPr>
          <a:xfrm>
            <a:off x="5259300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8" name="Google Shape;955;p85">
            <a:extLst>
              <a:ext uri="{FF2B5EF4-FFF2-40B4-BE49-F238E27FC236}">
                <a16:creationId xmlns:a16="http://schemas.microsoft.com/office/drawing/2014/main" id="{C3DDBD1F-9E9E-4942-A992-C46F13FC31C8}"/>
              </a:ext>
            </a:extLst>
          </p:cNvPr>
          <p:cNvSpPr/>
          <p:nvPr/>
        </p:nvSpPr>
        <p:spPr>
          <a:xfrm>
            <a:off x="6472297" y="253590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89" name="Google Shape;955;p85">
            <a:extLst>
              <a:ext uri="{FF2B5EF4-FFF2-40B4-BE49-F238E27FC236}">
                <a16:creationId xmlns:a16="http://schemas.microsoft.com/office/drawing/2014/main" id="{19E64B8D-1096-1049-B190-85EF932A11B1}"/>
              </a:ext>
            </a:extLst>
          </p:cNvPr>
          <p:cNvSpPr/>
          <p:nvPr/>
        </p:nvSpPr>
        <p:spPr>
          <a:xfrm>
            <a:off x="7698932" y="2535904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0" name="Google Shape;955;p85">
            <a:extLst>
              <a:ext uri="{FF2B5EF4-FFF2-40B4-BE49-F238E27FC236}">
                <a16:creationId xmlns:a16="http://schemas.microsoft.com/office/drawing/2014/main" id="{C650FABC-0000-D14A-B975-CA8854A68C77}"/>
              </a:ext>
            </a:extLst>
          </p:cNvPr>
          <p:cNvSpPr/>
          <p:nvPr/>
        </p:nvSpPr>
        <p:spPr>
          <a:xfrm>
            <a:off x="407062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55;p85">
            <a:extLst>
              <a:ext uri="{FF2B5EF4-FFF2-40B4-BE49-F238E27FC236}">
                <a16:creationId xmlns:a16="http://schemas.microsoft.com/office/drawing/2014/main" id="{CC466F81-B736-A446-9B5D-6A9927D5E4B7}"/>
              </a:ext>
            </a:extLst>
          </p:cNvPr>
          <p:cNvSpPr/>
          <p:nvPr/>
        </p:nvSpPr>
        <p:spPr>
          <a:xfrm>
            <a:off x="1620109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2" name="Google Shape;955;p85">
            <a:extLst>
              <a:ext uri="{FF2B5EF4-FFF2-40B4-BE49-F238E27FC236}">
                <a16:creationId xmlns:a16="http://schemas.microsoft.com/office/drawing/2014/main" id="{53D57339-AC43-8B46-85C7-DF34AC972832}"/>
              </a:ext>
            </a:extLst>
          </p:cNvPr>
          <p:cNvSpPr/>
          <p:nvPr/>
        </p:nvSpPr>
        <p:spPr>
          <a:xfrm>
            <a:off x="2833106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3" name="Google Shape;955;p85">
            <a:extLst>
              <a:ext uri="{FF2B5EF4-FFF2-40B4-BE49-F238E27FC236}">
                <a16:creationId xmlns:a16="http://schemas.microsoft.com/office/drawing/2014/main" id="{36D1B66B-6FFF-A741-9167-D84A91DD55F1}"/>
              </a:ext>
            </a:extLst>
          </p:cNvPr>
          <p:cNvSpPr/>
          <p:nvPr/>
        </p:nvSpPr>
        <p:spPr>
          <a:xfrm>
            <a:off x="4046153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4" name="Google Shape;955;p85">
            <a:extLst>
              <a:ext uri="{FF2B5EF4-FFF2-40B4-BE49-F238E27FC236}">
                <a16:creationId xmlns:a16="http://schemas.microsoft.com/office/drawing/2014/main" id="{5D2C7972-302D-9943-9C44-A5FB8559F306}"/>
              </a:ext>
            </a:extLst>
          </p:cNvPr>
          <p:cNvSpPr/>
          <p:nvPr/>
        </p:nvSpPr>
        <p:spPr>
          <a:xfrm>
            <a:off x="5259300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5" name="Google Shape;955;p85">
            <a:extLst>
              <a:ext uri="{FF2B5EF4-FFF2-40B4-BE49-F238E27FC236}">
                <a16:creationId xmlns:a16="http://schemas.microsoft.com/office/drawing/2014/main" id="{F06E7E24-98F6-0640-B532-584FB06662C4}"/>
              </a:ext>
            </a:extLst>
          </p:cNvPr>
          <p:cNvSpPr/>
          <p:nvPr/>
        </p:nvSpPr>
        <p:spPr>
          <a:xfrm>
            <a:off x="6472297" y="2802254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6" name="Google Shape;955;p85">
            <a:extLst>
              <a:ext uri="{FF2B5EF4-FFF2-40B4-BE49-F238E27FC236}">
                <a16:creationId xmlns:a16="http://schemas.microsoft.com/office/drawing/2014/main" id="{252D44D4-A066-574C-89D0-6059D8EF5A40}"/>
              </a:ext>
            </a:extLst>
          </p:cNvPr>
          <p:cNvSpPr/>
          <p:nvPr/>
        </p:nvSpPr>
        <p:spPr>
          <a:xfrm>
            <a:off x="7698932" y="2802254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7" name="Google Shape;955;p85">
            <a:extLst>
              <a:ext uri="{FF2B5EF4-FFF2-40B4-BE49-F238E27FC236}">
                <a16:creationId xmlns:a16="http://schemas.microsoft.com/office/drawing/2014/main" id="{A6E2188F-097A-DA4B-B2E9-ED479B9E5F3B}"/>
              </a:ext>
            </a:extLst>
          </p:cNvPr>
          <p:cNvSpPr/>
          <p:nvPr/>
        </p:nvSpPr>
        <p:spPr>
          <a:xfrm>
            <a:off x="407062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55;p85">
            <a:extLst>
              <a:ext uri="{FF2B5EF4-FFF2-40B4-BE49-F238E27FC236}">
                <a16:creationId xmlns:a16="http://schemas.microsoft.com/office/drawing/2014/main" id="{BF9107D7-881E-BC4B-BDAE-D864CDE4941A}"/>
              </a:ext>
            </a:extLst>
          </p:cNvPr>
          <p:cNvSpPr/>
          <p:nvPr/>
        </p:nvSpPr>
        <p:spPr>
          <a:xfrm>
            <a:off x="1620109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99" name="Google Shape;955;p85">
            <a:extLst>
              <a:ext uri="{FF2B5EF4-FFF2-40B4-BE49-F238E27FC236}">
                <a16:creationId xmlns:a16="http://schemas.microsoft.com/office/drawing/2014/main" id="{522ABEB0-69B2-8E4F-A534-9494E604852B}"/>
              </a:ext>
            </a:extLst>
          </p:cNvPr>
          <p:cNvSpPr/>
          <p:nvPr/>
        </p:nvSpPr>
        <p:spPr>
          <a:xfrm>
            <a:off x="2833106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00" name="Google Shape;955;p85">
            <a:extLst>
              <a:ext uri="{FF2B5EF4-FFF2-40B4-BE49-F238E27FC236}">
                <a16:creationId xmlns:a16="http://schemas.microsoft.com/office/drawing/2014/main" id="{CF50FC05-6E89-2B4C-A9E2-D112F1CDE2BE}"/>
              </a:ext>
            </a:extLst>
          </p:cNvPr>
          <p:cNvSpPr/>
          <p:nvPr/>
        </p:nvSpPr>
        <p:spPr>
          <a:xfrm>
            <a:off x="4046153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01" name="Google Shape;955;p85">
            <a:extLst>
              <a:ext uri="{FF2B5EF4-FFF2-40B4-BE49-F238E27FC236}">
                <a16:creationId xmlns:a16="http://schemas.microsoft.com/office/drawing/2014/main" id="{A8479E33-8062-054F-A079-E7FD0114D116}"/>
              </a:ext>
            </a:extLst>
          </p:cNvPr>
          <p:cNvSpPr/>
          <p:nvPr/>
        </p:nvSpPr>
        <p:spPr>
          <a:xfrm>
            <a:off x="5259300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02" name="Google Shape;955;p85">
            <a:extLst>
              <a:ext uri="{FF2B5EF4-FFF2-40B4-BE49-F238E27FC236}">
                <a16:creationId xmlns:a16="http://schemas.microsoft.com/office/drawing/2014/main" id="{836E3970-5E6A-7542-9DEB-78A73348583D}"/>
              </a:ext>
            </a:extLst>
          </p:cNvPr>
          <p:cNvSpPr/>
          <p:nvPr/>
        </p:nvSpPr>
        <p:spPr>
          <a:xfrm>
            <a:off x="6472297" y="3063487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03" name="Google Shape;955;p85">
            <a:extLst>
              <a:ext uri="{FF2B5EF4-FFF2-40B4-BE49-F238E27FC236}">
                <a16:creationId xmlns:a16="http://schemas.microsoft.com/office/drawing/2014/main" id="{C48DC4C5-A974-864A-AEFE-BC17E9F94CA3}"/>
              </a:ext>
            </a:extLst>
          </p:cNvPr>
          <p:cNvSpPr/>
          <p:nvPr/>
        </p:nvSpPr>
        <p:spPr>
          <a:xfrm>
            <a:off x="7698932" y="3063487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11" name="Google Shape;955;p85">
            <a:extLst>
              <a:ext uri="{FF2B5EF4-FFF2-40B4-BE49-F238E27FC236}">
                <a16:creationId xmlns:a16="http://schemas.microsoft.com/office/drawing/2014/main" id="{5CDDC398-50C1-CA42-AEE9-9F87FE850EBE}"/>
              </a:ext>
            </a:extLst>
          </p:cNvPr>
          <p:cNvSpPr/>
          <p:nvPr/>
        </p:nvSpPr>
        <p:spPr>
          <a:xfrm>
            <a:off x="407062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955;p85">
            <a:extLst>
              <a:ext uri="{FF2B5EF4-FFF2-40B4-BE49-F238E27FC236}">
                <a16:creationId xmlns:a16="http://schemas.microsoft.com/office/drawing/2014/main" id="{A525C385-94D6-C14E-B411-CEAEB8A38745}"/>
              </a:ext>
            </a:extLst>
          </p:cNvPr>
          <p:cNvSpPr/>
          <p:nvPr/>
        </p:nvSpPr>
        <p:spPr>
          <a:xfrm>
            <a:off x="1620109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ES" sz="7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70%</a:t>
            </a:r>
          </a:p>
        </p:txBody>
      </p:sp>
      <p:sp>
        <p:nvSpPr>
          <p:cNvPr id="113" name="Google Shape;955;p85">
            <a:extLst>
              <a:ext uri="{FF2B5EF4-FFF2-40B4-BE49-F238E27FC236}">
                <a16:creationId xmlns:a16="http://schemas.microsoft.com/office/drawing/2014/main" id="{C16F4DC9-F7B8-5A46-A634-CD5E0442A25C}"/>
              </a:ext>
            </a:extLst>
          </p:cNvPr>
          <p:cNvSpPr/>
          <p:nvPr/>
        </p:nvSpPr>
        <p:spPr>
          <a:xfrm>
            <a:off x="2833106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ES" sz="700" dirty="0">
                <a:solidFill>
                  <a:schemeClr val="accent3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10%</a:t>
            </a:r>
          </a:p>
        </p:txBody>
      </p:sp>
      <p:sp>
        <p:nvSpPr>
          <p:cNvPr id="114" name="Google Shape;955;p85">
            <a:extLst>
              <a:ext uri="{FF2B5EF4-FFF2-40B4-BE49-F238E27FC236}">
                <a16:creationId xmlns:a16="http://schemas.microsoft.com/office/drawing/2014/main" id="{C3C43A9D-DE24-4B45-BE5B-1E4424854F98}"/>
              </a:ext>
            </a:extLst>
          </p:cNvPr>
          <p:cNvSpPr/>
          <p:nvPr/>
        </p:nvSpPr>
        <p:spPr>
          <a:xfrm>
            <a:off x="4046153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ES" sz="700" dirty="0">
                <a:solidFill>
                  <a:schemeClr val="accent3">
                    <a:lumMod val="75000"/>
                  </a:schemeClr>
                </a:solidFill>
                <a:latin typeface="Lato"/>
                <a:sym typeface="Lato"/>
              </a:rPr>
              <a:t>50%</a:t>
            </a:r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15" name="Google Shape;955;p85">
            <a:extLst>
              <a:ext uri="{FF2B5EF4-FFF2-40B4-BE49-F238E27FC236}">
                <a16:creationId xmlns:a16="http://schemas.microsoft.com/office/drawing/2014/main" id="{B175577B-CC7B-3547-B7BA-B7C249396479}"/>
              </a:ext>
            </a:extLst>
          </p:cNvPr>
          <p:cNvSpPr/>
          <p:nvPr/>
        </p:nvSpPr>
        <p:spPr>
          <a:xfrm>
            <a:off x="5259300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16" name="Google Shape;955;p85">
            <a:extLst>
              <a:ext uri="{FF2B5EF4-FFF2-40B4-BE49-F238E27FC236}">
                <a16:creationId xmlns:a16="http://schemas.microsoft.com/office/drawing/2014/main" id="{DEEF6ACE-0FA0-A449-BC9F-4EB2D6C6F650}"/>
              </a:ext>
            </a:extLst>
          </p:cNvPr>
          <p:cNvSpPr/>
          <p:nvPr/>
        </p:nvSpPr>
        <p:spPr>
          <a:xfrm>
            <a:off x="6472297" y="1732812"/>
            <a:ext cx="1157794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sp>
        <p:nvSpPr>
          <p:cNvPr id="117" name="Google Shape;955;p85">
            <a:extLst>
              <a:ext uri="{FF2B5EF4-FFF2-40B4-BE49-F238E27FC236}">
                <a16:creationId xmlns:a16="http://schemas.microsoft.com/office/drawing/2014/main" id="{9A9375EF-A4B9-0141-A23A-9C8847032E7F}"/>
              </a:ext>
            </a:extLst>
          </p:cNvPr>
          <p:cNvSpPr/>
          <p:nvPr/>
        </p:nvSpPr>
        <p:spPr>
          <a:xfrm>
            <a:off x="7698932" y="1732812"/>
            <a:ext cx="1106218" cy="21593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sym typeface="Lato"/>
            </a:endParaRPr>
          </a:p>
        </p:txBody>
      </p:sp>
      <p:pic>
        <p:nvPicPr>
          <p:cNvPr id="5" name="Gráfico 4" descr="El mundo">
            <a:extLst>
              <a:ext uri="{FF2B5EF4-FFF2-40B4-BE49-F238E27FC236}">
                <a16:creationId xmlns:a16="http://schemas.microsoft.com/office/drawing/2014/main" id="{6ED0FFC6-3C34-2B44-A3AE-39DF8DB09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898" y="1721900"/>
            <a:ext cx="218900" cy="218900"/>
          </a:xfrm>
          <a:prstGeom prst="rect">
            <a:avLst/>
          </a:prstGeom>
        </p:spPr>
      </p:pic>
      <p:sp>
        <p:nvSpPr>
          <p:cNvPr id="106" name="Google Shape;973;p85">
            <a:extLst>
              <a:ext uri="{FF2B5EF4-FFF2-40B4-BE49-F238E27FC236}">
                <a16:creationId xmlns:a16="http://schemas.microsoft.com/office/drawing/2014/main" id="{7465F481-5129-B24D-BC69-951FD160179A}"/>
              </a:ext>
            </a:extLst>
          </p:cNvPr>
          <p:cNvSpPr/>
          <p:nvPr/>
        </p:nvSpPr>
        <p:spPr>
          <a:xfrm>
            <a:off x="407062" y="674478"/>
            <a:ext cx="8393877" cy="52503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Objective: </a:t>
            </a:r>
            <a:r>
              <a:rPr lang="en-US" sz="1100" dirty="0">
                <a:latin typeface="Lato"/>
                <a:sym typeface="Lato"/>
              </a:rPr>
              <a:t>Discover assets in public clouds, with increasing quality and accuracy, and include them in the global asset inventory </a:t>
            </a:r>
            <a:endParaRPr sz="1100" dirty="0">
              <a:latin typeface="Lato"/>
              <a:sym typeface="Lato"/>
            </a:endParaRPr>
          </a:p>
        </p:txBody>
      </p:sp>
      <p:sp>
        <p:nvSpPr>
          <p:cNvPr id="118" name="Google Shape;955;p85">
            <a:extLst>
              <a:ext uri="{FF2B5EF4-FFF2-40B4-BE49-F238E27FC236}">
                <a16:creationId xmlns:a16="http://schemas.microsoft.com/office/drawing/2014/main" id="{71431D13-68BC-EE46-8AEC-D923C8F4B017}"/>
              </a:ext>
            </a:extLst>
          </p:cNvPr>
          <p:cNvSpPr/>
          <p:nvPr/>
        </p:nvSpPr>
        <p:spPr>
          <a:xfrm>
            <a:off x="407062" y="3337556"/>
            <a:ext cx="4164938" cy="19980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963;p85">
            <a:extLst>
              <a:ext uri="{FF2B5EF4-FFF2-40B4-BE49-F238E27FC236}">
                <a16:creationId xmlns:a16="http://schemas.microsoft.com/office/drawing/2014/main" id="{C65BF980-1C91-5443-B9EA-C6FD599E9658}"/>
              </a:ext>
            </a:extLst>
          </p:cNvPr>
          <p:cNvSpPr txBox="1"/>
          <p:nvPr/>
        </p:nvSpPr>
        <p:spPr>
          <a:xfrm>
            <a:off x="536945" y="3668522"/>
            <a:ext cx="4035056" cy="160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Reuniones previas al Kick-off con Cloud Holding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Identificados los componentes que se requiere descubrir (instancias y storage asociadas a cada cuenta de Cluod/Proveedor)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955;p85">
            <a:extLst>
              <a:ext uri="{FF2B5EF4-FFF2-40B4-BE49-F238E27FC236}">
                <a16:creationId xmlns:a16="http://schemas.microsoft.com/office/drawing/2014/main" id="{A38FA84D-B698-E848-9819-4E6AA1841591}"/>
              </a:ext>
            </a:extLst>
          </p:cNvPr>
          <p:cNvSpPr/>
          <p:nvPr/>
        </p:nvSpPr>
        <p:spPr>
          <a:xfrm>
            <a:off x="4644761" y="3337556"/>
            <a:ext cx="4164938" cy="199802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Next Steps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963;p85">
            <a:extLst>
              <a:ext uri="{FF2B5EF4-FFF2-40B4-BE49-F238E27FC236}">
                <a16:creationId xmlns:a16="http://schemas.microsoft.com/office/drawing/2014/main" id="{178C51E9-4E2F-4D40-99EF-FD46B094F514}"/>
              </a:ext>
            </a:extLst>
          </p:cNvPr>
          <p:cNvSpPr txBox="1"/>
          <p:nvPr/>
        </p:nvSpPr>
        <p:spPr>
          <a:xfrm>
            <a:off x="4785714" y="3668522"/>
            <a:ext cx="4005848" cy="160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Definición del modelo de inventarios global (primer Draft + atributos)</a:t>
            </a:r>
          </a:p>
          <a:p>
            <a:pPr marL="99450" indent="-994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Lanzamiento del Kick-off con los responsables de </a:t>
            </a:r>
            <a:r>
              <a:rPr lang="es-ES" sz="1050" dirty="0" err="1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Cluods</a:t>
            </a:r>
            <a:r>
              <a:rPr lang="es-ES" sz="105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Holding</a:t>
            </a:r>
            <a:endParaRPr sz="1050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954;p85">
            <a:extLst>
              <a:ext uri="{FF2B5EF4-FFF2-40B4-BE49-F238E27FC236}">
                <a16:creationId xmlns:a16="http://schemas.microsoft.com/office/drawing/2014/main" id="{AB034CC0-6C99-2944-ABCE-EADC7E7F3409}"/>
              </a:ext>
            </a:extLst>
          </p:cNvPr>
          <p:cNvSpPr txBox="1"/>
          <p:nvPr/>
        </p:nvSpPr>
        <p:spPr>
          <a:xfrm>
            <a:off x="129971" y="199524"/>
            <a:ext cx="226747" cy="36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sz="24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369;p2">
            <a:extLst>
              <a:ext uri="{FF2B5EF4-FFF2-40B4-BE49-F238E27FC236}">
                <a16:creationId xmlns:a16="http://schemas.microsoft.com/office/drawing/2014/main" id="{FC6E8343-D109-C840-A7F9-0C7A8D705148}"/>
              </a:ext>
            </a:extLst>
          </p:cNvPr>
          <p:cNvSpPr txBox="1"/>
          <p:nvPr/>
        </p:nvSpPr>
        <p:spPr>
          <a:xfrm>
            <a:off x="407062" y="263395"/>
            <a:ext cx="670074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accent4"/>
              </a:buClr>
              <a:buSzPts val="2000"/>
            </a:pPr>
            <a:r>
              <a:rPr lang="en-GB" sz="200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Public Clouds Discovery: detailed definition</a:t>
            </a:r>
            <a:endParaRPr lang="en-GB"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" name="Google Shape;955;p85">
            <a:extLst>
              <a:ext uri="{FF2B5EF4-FFF2-40B4-BE49-F238E27FC236}">
                <a16:creationId xmlns:a16="http://schemas.microsoft.com/office/drawing/2014/main" id="{69741F0D-4FBA-5345-BA76-3F251A0A29C4}"/>
              </a:ext>
            </a:extLst>
          </p:cNvPr>
          <p:cNvSpPr/>
          <p:nvPr/>
        </p:nvSpPr>
        <p:spPr>
          <a:xfrm>
            <a:off x="1633697" y="1734450"/>
            <a:ext cx="837000" cy="21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955;p85">
            <a:extLst>
              <a:ext uri="{FF2B5EF4-FFF2-40B4-BE49-F238E27FC236}">
                <a16:creationId xmlns:a16="http://schemas.microsoft.com/office/drawing/2014/main" id="{6101F6FB-5DDB-AA44-9278-C5EDABDA4C2A}"/>
              </a:ext>
            </a:extLst>
          </p:cNvPr>
          <p:cNvSpPr/>
          <p:nvPr/>
        </p:nvSpPr>
        <p:spPr>
          <a:xfrm>
            <a:off x="2846744" y="1732810"/>
            <a:ext cx="129882" cy="21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955;p85">
            <a:extLst>
              <a:ext uri="{FF2B5EF4-FFF2-40B4-BE49-F238E27FC236}">
                <a16:creationId xmlns:a16="http://schemas.microsoft.com/office/drawing/2014/main" id="{DEDCDF97-7F0C-4342-9197-6531895C8902}"/>
              </a:ext>
            </a:extLst>
          </p:cNvPr>
          <p:cNvSpPr/>
          <p:nvPr/>
        </p:nvSpPr>
        <p:spPr>
          <a:xfrm>
            <a:off x="4046103" y="1736084"/>
            <a:ext cx="598658" cy="2159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endParaRPr sz="700" dirty="0">
              <a:solidFill>
                <a:schemeClr val="accent3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8854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/>
        </p:nvSpPr>
        <p:spPr>
          <a:xfrm>
            <a:off x="209976" y="1356124"/>
            <a:ext cx="8313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800" b="1" cap="small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4800" b="1" cap="small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299;p1">
            <a:extLst>
              <a:ext uri="{FF2B5EF4-FFF2-40B4-BE49-F238E27FC236}">
                <a16:creationId xmlns:a16="http://schemas.microsoft.com/office/drawing/2014/main" id="{210280F9-1BFB-114B-8598-7F6E395853C8}"/>
              </a:ext>
            </a:extLst>
          </p:cNvPr>
          <p:cNvSpPr txBox="1"/>
          <p:nvPr/>
        </p:nvSpPr>
        <p:spPr>
          <a:xfrm>
            <a:off x="8417900" y="5435984"/>
            <a:ext cx="696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825" rIns="0" bIns="17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Nucleus</a:t>
            </a:r>
            <a:endParaRPr sz="1400" b="1" i="0" u="none" strike="noStrike" cap="none" dirty="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" name="Google Shape;300;p1">
            <a:extLst>
              <a:ext uri="{FF2B5EF4-FFF2-40B4-BE49-F238E27FC236}">
                <a16:creationId xmlns:a16="http://schemas.microsoft.com/office/drawing/2014/main" id="{5948AC5C-6F0E-094C-816C-C866373B5A4D}"/>
              </a:ext>
            </a:extLst>
          </p:cNvPr>
          <p:cNvGrpSpPr/>
          <p:nvPr/>
        </p:nvGrpSpPr>
        <p:grpSpPr>
          <a:xfrm>
            <a:off x="8401235" y="4751109"/>
            <a:ext cx="685800" cy="684692"/>
            <a:chOff x="3196550" y="4011625"/>
            <a:chExt cx="720000" cy="720000"/>
          </a:xfrm>
        </p:grpSpPr>
        <p:sp>
          <p:nvSpPr>
            <p:cNvPr id="6" name="Google Shape;301;p1">
              <a:extLst>
                <a:ext uri="{FF2B5EF4-FFF2-40B4-BE49-F238E27FC236}">
                  <a16:creationId xmlns:a16="http://schemas.microsoft.com/office/drawing/2014/main" id="{F350B55B-34F5-BE44-8DDD-53488AA4F705}"/>
                </a:ext>
              </a:extLst>
            </p:cNvPr>
            <p:cNvSpPr/>
            <p:nvPr/>
          </p:nvSpPr>
          <p:spPr>
            <a:xfrm rot="-5400000">
              <a:off x="3196550" y="4011625"/>
              <a:ext cx="720000" cy="720000"/>
            </a:xfrm>
            <a:prstGeom prst="blockArc">
              <a:avLst>
                <a:gd name="adj1" fmla="val 10800000"/>
                <a:gd name="adj2" fmla="val 5592083"/>
                <a:gd name="adj3" fmla="val 23223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02;p1">
              <a:extLst>
                <a:ext uri="{FF2B5EF4-FFF2-40B4-BE49-F238E27FC236}">
                  <a16:creationId xmlns:a16="http://schemas.microsoft.com/office/drawing/2014/main" id="{5567C59E-73EA-2B46-A397-6FFCF4C2FB87}"/>
                </a:ext>
              </a:extLst>
            </p:cNvPr>
            <p:cNvSpPr/>
            <p:nvPr/>
          </p:nvSpPr>
          <p:spPr>
            <a:xfrm>
              <a:off x="3412550" y="4227625"/>
              <a:ext cx="288000" cy="288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8;p1">
            <a:extLst>
              <a:ext uri="{FF2B5EF4-FFF2-40B4-BE49-F238E27FC236}">
                <a16:creationId xmlns:a16="http://schemas.microsoft.com/office/drawing/2014/main" id="{8383866F-6E18-D942-8BEA-ADB1BC6187B2}"/>
              </a:ext>
            </a:extLst>
          </p:cNvPr>
          <p:cNvSpPr txBox="1"/>
          <p:nvPr/>
        </p:nvSpPr>
        <p:spPr>
          <a:xfrm>
            <a:off x="209976" y="5207834"/>
            <a:ext cx="43899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I&amp;C Global: José Gregorio Farías Reina</a:t>
            </a:r>
            <a:endParaRPr sz="14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297;p1">
            <a:extLst>
              <a:ext uri="{FF2B5EF4-FFF2-40B4-BE49-F238E27FC236}">
                <a16:creationId xmlns:a16="http://schemas.microsoft.com/office/drawing/2014/main" id="{26B614AD-FDFF-104E-A869-688941DFB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76" y="2103564"/>
            <a:ext cx="6549042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dirty="0"/>
              <a:t>Nucleus Colombia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93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"/>
          <p:cNvSpPr/>
          <p:nvPr/>
        </p:nvSpPr>
        <p:spPr>
          <a:xfrm>
            <a:off x="4541219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2"/>
          <p:cNvSpPr/>
          <p:nvPr/>
        </p:nvSpPr>
        <p:spPr>
          <a:xfrm>
            <a:off x="5587222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2"/>
          <p:cNvSpPr/>
          <p:nvPr/>
        </p:nvSpPr>
        <p:spPr>
          <a:xfrm>
            <a:off x="6635456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2"/>
          <p:cNvSpPr/>
          <p:nvPr/>
        </p:nvSpPr>
        <p:spPr>
          <a:xfrm>
            <a:off x="7673713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354976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1400979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49213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3495216" y="646555"/>
            <a:ext cx="974203" cy="4805050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7675351" y="676668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January 2020</a:t>
            </a:r>
            <a:endParaRPr/>
          </a:p>
        </p:txBody>
      </p:sp>
      <p:sp>
        <p:nvSpPr>
          <p:cNvPr id="319" name="Google Shape;319;p2"/>
          <p:cNvSpPr/>
          <p:nvPr/>
        </p:nvSpPr>
        <p:spPr>
          <a:xfrm>
            <a:off x="350554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</a:t>
            </a:r>
            <a:endParaRPr sz="10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1388508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July</a:t>
            </a:r>
            <a:endParaRPr/>
          </a:p>
        </p:txBody>
      </p:sp>
      <p:sp>
        <p:nvSpPr>
          <p:cNvPr id="321" name="Google Shape;321;p2"/>
          <p:cNvSpPr/>
          <p:nvPr/>
        </p:nvSpPr>
        <p:spPr>
          <a:xfrm>
            <a:off x="2434511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</a:t>
            </a:r>
            <a:endParaRPr/>
          </a:p>
        </p:txBody>
      </p:sp>
      <p:sp>
        <p:nvSpPr>
          <p:cNvPr id="322" name="Google Shape;322;p2"/>
          <p:cNvSpPr/>
          <p:nvPr/>
        </p:nvSpPr>
        <p:spPr>
          <a:xfrm>
            <a:off x="3480514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September</a:t>
            </a:r>
            <a:endParaRPr/>
          </a:p>
        </p:txBody>
      </p:sp>
      <p:sp>
        <p:nvSpPr>
          <p:cNvPr id="323" name="Google Shape;323;p2"/>
          <p:cNvSpPr/>
          <p:nvPr/>
        </p:nvSpPr>
        <p:spPr>
          <a:xfrm>
            <a:off x="4539930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October</a:t>
            </a:r>
            <a:endParaRPr/>
          </a:p>
        </p:txBody>
      </p:sp>
      <p:sp>
        <p:nvSpPr>
          <p:cNvPr id="324" name="Google Shape;324;p2"/>
          <p:cNvSpPr/>
          <p:nvPr/>
        </p:nvSpPr>
        <p:spPr>
          <a:xfrm>
            <a:off x="5577884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November</a:t>
            </a:r>
            <a:endParaRPr/>
          </a:p>
        </p:txBody>
      </p:sp>
      <p:sp>
        <p:nvSpPr>
          <p:cNvPr id="325" name="Google Shape;325;p2"/>
          <p:cNvSpPr/>
          <p:nvPr/>
        </p:nvSpPr>
        <p:spPr>
          <a:xfrm>
            <a:off x="6623887" y="667824"/>
            <a:ext cx="974203" cy="239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December</a:t>
            </a:r>
            <a:endParaRPr/>
          </a:p>
        </p:txBody>
      </p:sp>
      <p:sp>
        <p:nvSpPr>
          <p:cNvPr id="326" name="Google Shape;326;p2"/>
          <p:cNvSpPr/>
          <p:nvPr/>
        </p:nvSpPr>
        <p:spPr>
          <a:xfrm>
            <a:off x="370317" y="948465"/>
            <a:ext cx="1552883" cy="27597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Preparación</a:t>
            </a:r>
            <a:endParaRPr/>
          </a:p>
        </p:txBody>
      </p:sp>
      <p:sp>
        <p:nvSpPr>
          <p:cNvPr id="327" name="Google Shape;327;p2"/>
          <p:cNvSpPr/>
          <p:nvPr/>
        </p:nvSpPr>
        <p:spPr>
          <a:xfrm>
            <a:off x="2447012" y="3330571"/>
            <a:ext cx="2497946" cy="2568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Cost, Obsolescence, Security solution definition (including transformation/ extraction)</a:t>
            </a:r>
            <a:endParaRPr sz="8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"/>
          <p:cNvSpPr/>
          <p:nvPr/>
        </p:nvSpPr>
        <p:spPr>
          <a:xfrm>
            <a:off x="3901192" y="3655388"/>
            <a:ext cx="1614491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Cost model</a:t>
            </a:r>
            <a:endParaRPr/>
          </a:p>
        </p:txBody>
      </p:sp>
      <p:sp>
        <p:nvSpPr>
          <p:cNvPr id="329" name="Google Shape;329;p2"/>
          <p:cNvSpPr/>
          <p:nvPr/>
        </p:nvSpPr>
        <p:spPr>
          <a:xfrm>
            <a:off x="3898976" y="3863215"/>
            <a:ext cx="1614491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Obsolescence</a:t>
            </a:r>
            <a:endParaRPr/>
          </a:p>
        </p:txBody>
      </p:sp>
      <p:sp>
        <p:nvSpPr>
          <p:cNvPr id="330" name="Google Shape;330;p2"/>
          <p:cNvSpPr/>
          <p:nvPr/>
        </p:nvSpPr>
        <p:spPr>
          <a:xfrm>
            <a:off x="5643385" y="3393233"/>
            <a:ext cx="947790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Load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"/>
          <p:cNvSpPr/>
          <p:nvPr/>
        </p:nvSpPr>
        <p:spPr>
          <a:xfrm>
            <a:off x="6234954" y="3665263"/>
            <a:ext cx="917065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Cicles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935631" y="1192527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1969877" y="2230362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4642735" y="3418222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5482496" y="3671899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6638356" y="3385974"/>
            <a:ext cx="657572" cy="163636"/>
          </a:xfrm>
          <a:prstGeom prst="rect">
            <a:avLst/>
          </a:prstGeom>
          <a:solidFill>
            <a:srgbClr val="F7F1E1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none" strike="noStrike" cap="none">
                <a:solidFill>
                  <a:srgbClr val="1F6497"/>
                </a:solidFill>
                <a:latin typeface="IBM Plex Sans"/>
                <a:ea typeface="IBM Plex Sans"/>
                <a:cs typeface="IBM Plex Sans"/>
                <a:sym typeface="IBM Plex Sans"/>
              </a:rPr>
              <a:t>Iteration</a:t>
            </a: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1937087" y="4602428"/>
            <a:ext cx="153424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Solution definition</a:t>
            </a: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5482496" y="3906010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"/>
          <p:cNvSpPr/>
          <p:nvPr/>
        </p:nvSpPr>
        <p:spPr>
          <a:xfrm>
            <a:off x="3905909" y="4085219"/>
            <a:ext cx="1614491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711764" y="1304687"/>
            <a:ext cx="564847" cy="17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/>
          </a:p>
        </p:txBody>
      </p:sp>
      <p:sp>
        <p:nvSpPr>
          <p:cNvPr id="341" name="Google Shape;341;p2"/>
          <p:cNvSpPr/>
          <p:nvPr/>
        </p:nvSpPr>
        <p:spPr>
          <a:xfrm>
            <a:off x="1937093" y="1261474"/>
            <a:ext cx="2767952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Inventario I 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"/>
          <p:cNvSpPr/>
          <p:nvPr/>
        </p:nvSpPr>
        <p:spPr>
          <a:xfrm>
            <a:off x="2444756" y="3005020"/>
            <a:ext cx="5148199" cy="277201"/>
          </a:xfrm>
          <a:prstGeom prst="rect">
            <a:avLst/>
          </a:prstGeom>
          <a:solidFill>
            <a:srgbClr val="499FF4"/>
          </a:solidFill>
          <a:ln w="12700" cap="flat" cmpd="sng">
            <a:solidFill>
              <a:srgbClr val="1A9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Enriquecimiento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"/>
          <p:cNvSpPr/>
          <p:nvPr/>
        </p:nvSpPr>
        <p:spPr>
          <a:xfrm>
            <a:off x="1923207" y="4294700"/>
            <a:ext cx="5672297" cy="27720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Procesos de vitalidad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"/>
          <p:cNvSpPr/>
          <p:nvPr/>
        </p:nvSpPr>
        <p:spPr>
          <a:xfrm>
            <a:off x="1932538" y="1588359"/>
            <a:ext cx="276533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CPD Bogotá y Barranquilla  (infra)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"/>
          <p:cNvSpPr/>
          <p:nvPr/>
        </p:nvSpPr>
        <p:spPr>
          <a:xfrm>
            <a:off x="1932537" y="1802900"/>
            <a:ext cx="276396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Branches servers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"/>
          <p:cNvSpPr/>
          <p:nvPr/>
        </p:nvSpPr>
        <p:spPr>
          <a:xfrm>
            <a:off x="1932537" y="2017437"/>
            <a:ext cx="276396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ATMs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"/>
          <p:cNvSpPr/>
          <p:nvPr/>
        </p:nvSpPr>
        <p:spPr>
          <a:xfrm>
            <a:off x="1932538" y="2227264"/>
            <a:ext cx="276396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Workplace Branches &amp; Employees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"/>
          <p:cNvSpPr/>
          <p:nvPr/>
        </p:nvSpPr>
        <p:spPr>
          <a:xfrm>
            <a:off x="4657481" y="1702817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"/>
          <p:cNvSpPr/>
          <p:nvPr/>
        </p:nvSpPr>
        <p:spPr>
          <a:xfrm>
            <a:off x="4657481" y="1931524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"/>
          <p:cNvSpPr/>
          <p:nvPr/>
        </p:nvSpPr>
        <p:spPr>
          <a:xfrm>
            <a:off x="4657481" y="2148278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"/>
          <p:cNvSpPr/>
          <p:nvPr/>
        </p:nvSpPr>
        <p:spPr>
          <a:xfrm>
            <a:off x="6601316" y="3881580"/>
            <a:ext cx="917065" cy="180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Cicles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"/>
          <p:cNvSpPr/>
          <p:nvPr/>
        </p:nvSpPr>
        <p:spPr>
          <a:xfrm>
            <a:off x="7473282" y="3997510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"/>
          <p:cNvSpPr/>
          <p:nvPr/>
        </p:nvSpPr>
        <p:spPr>
          <a:xfrm>
            <a:off x="3745247" y="3637038"/>
            <a:ext cx="153729" cy="648577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582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"/>
          <p:cNvSpPr txBox="1"/>
          <p:nvPr/>
        </p:nvSpPr>
        <p:spPr>
          <a:xfrm>
            <a:off x="2671136" y="3821561"/>
            <a:ext cx="11172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of information sources</a:t>
            </a:r>
            <a:endParaRPr/>
          </a:p>
        </p:txBody>
      </p:sp>
      <p:sp>
        <p:nvSpPr>
          <p:cNvPr id="355" name="Google Shape;355;p2"/>
          <p:cNvSpPr/>
          <p:nvPr/>
        </p:nvSpPr>
        <p:spPr>
          <a:xfrm>
            <a:off x="2822002" y="4817682"/>
            <a:ext cx="1534244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Solution implementation</a:t>
            </a:r>
            <a:endParaRPr/>
          </a:p>
        </p:txBody>
      </p:sp>
      <p:sp>
        <p:nvSpPr>
          <p:cNvPr id="356" name="Google Shape;356;p2"/>
          <p:cNvSpPr/>
          <p:nvPr/>
        </p:nvSpPr>
        <p:spPr>
          <a:xfrm>
            <a:off x="5212612" y="5241954"/>
            <a:ext cx="2385478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Training/ process adoption </a:t>
            </a:r>
            <a:endParaRPr sz="900" b="0" i="0" u="none" strike="noStrike" cap="non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"/>
          <p:cNvSpPr/>
          <p:nvPr/>
        </p:nvSpPr>
        <p:spPr>
          <a:xfrm>
            <a:off x="4101179" y="5028844"/>
            <a:ext cx="1234254" cy="163636"/>
          </a:xfrm>
          <a:prstGeom prst="rect">
            <a:avLst/>
          </a:prstGeom>
          <a:solidFill>
            <a:srgbClr val="F7F1E1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none" strike="noStrike" cap="none">
                <a:solidFill>
                  <a:srgbClr val="1F649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Testing/ Iteration</a:t>
            </a:r>
            <a:endParaRPr/>
          </a:p>
        </p:txBody>
      </p:sp>
      <p:sp>
        <p:nvSpPr>
          <p:cNvPr id="358" name="Google Shape;358;p2"/>
          <p:cNvSpPr/>
          <p:nvPr/>
        </p:nvSpPr>
        <p:spPr>
          <a:xfrm>
            <a:off x="5482496" y="4131846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"/>
          <p:cNvSpPr txBox="1"/>
          <p:nvPr/>
        </p:nvSpPr>
        <p:spPr>
          <a:xfrm>
            <a:off x="4910873" y="3280973"/>
            <a:ext cx="590672" cy="33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model (no data)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"/>
          <p:cNvSpPr txBox="1"/>
          <p:nvPr/>
        </p:nvSpPr>
        <p:spPr>
          <a:xfrm>
            <a:off x="5671161" y="3635088"/>
            <a:ext cx="581771" cy="65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refined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</a:t>
            </a:r>
            <a:endParaRPr dirty="0"/>
          </a:p>
        </p:txBody>
      </p:sp>
      <p:sp>
        <p:nvSpPr>
          <p:cNvPr id="361" name="Google Shape;361;p2"/>
          <p:cNvSpPr/>
          <p:nvPr/>
        </p:nvSpPr>
        <p:spPr>
          <a:xfrm rot="10800000">
            <a:off x="5569577" y="3627240"/>
            <a:ext cx="153729" cy="648577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582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 txBox="1"/>
          <p:nvPr/>
        </p:nvSpPr>
        <p:spPr>
          <a:xfrm>
            <a:off x="7053928" y="4079566"/>
            <a:ext cx="1432306" cy="16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process and data refined</a:t>
            </a:r>
            <a:endParaRPr/>
          </a:p>
        </p:txBody>
      </p:sp>
      <p:sp>
        <p:nvSpPr>
          <p:cNvPr id="363" name="Google Shape;363;p2"/>
          <p:cNvSpPr/>
          <p:nvPr/>
        </p:nvSpPr>
        <p:spPr>
          <a:xfrm>
            <a:off x="3418847" y="4634465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"/>
          <p:cNvSpPr txBox="1"/>
          <p:nvPr/>
        </p:nvSpPr>
        <p:spPr>
          <a:xfrm>
            <a:off x="3473746" y="4595722"/>
            <a:ext cx="287998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Vitality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solution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including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connectivity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"/>
          <p:cNvSpPr/>
          <p:nvPr/>
        </p:nvSpPr>
        <p:spPr>
          <a:xfrm>
            <a:off x="4294018" y="4865120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"/>
          <p:cNvSpPr txBox="1"/>
          <p:nvPr/>
        </p:nvSpPr>
        <p:spPr>
          <a:xfrm>
            <a:off x="4381002" y="4807523"/>
            <a:ext cx="424801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Vitality solution implemented (changes in global repository + local processes + integration/ connectivity) 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"/>
          <p:cNvSpPr/>
          <p:nvPr/>
        </p:nvSpPr>
        <p:spPr>
          <a:xfrm>
            <a:off x="7538013" y="5278944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"/>
          <p:cNvSpPr txBox="1"/>
          <p:nvPr/>
        </p:nvSpPr>
        <p:spPr>
          <a:xfrm>
            <a:off x="7594255" y="5233918"/>
            <a:ext cx="1296662" cy="18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Vitality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Processes</a:t>
            </a: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place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"/>
          <p:cNvSpPr txBox="1"/>
          <p:nvPr/>
        </p:nvSpPr>
        <p:spPr>
          <a:xfrm>
            <a:off x="248300" y="263395"/>
            <a:ext cx="685951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Black"/>
              <a:buNone/>
            </a:pPr>
            <a:r>
              <a:rPr lang="es-ES" sz="2000" b="0" i="0" u="none" strike="noStrike" cap="none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Plan de proyecto Colombia </a:t>
            </a:r>
            <a:endParaRPr sz="2000" b="0" i="0" u="none" strike="noStrike" cap="none" dirty="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70" name="Google Shape;370;p2"/>
          <p:cNvSpPr/>
          <p:nvPr/>
        </p:nvSpPr>
        <p:spPr>
          <a:xfrm>
            <a:off x="4657481" y="2351952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2227157" y="1704034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2227157" y="1932741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2227157" y="2149495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227157" y="2353169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"/>
          <p:cNvSpPr txBox="1"/>
          <p:nvPr/>
        </p:nvSpPr>
        <p:spPr>
          <a:xfrm>
            <a:off x="1923207" y="2467484"/>
            <a:ext cx="74567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Inventarios v0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"/>
          <p:cNvSpPr/>
          <p:nvPr/>
        </p:nvSpPr>
        <p:spPr>
          <a:xfrm rot="10800000">
            <a:off x="4752817" y="1586836"/>
            <a:ext cx="153729" cy="402715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582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"/>
          <p:cNvSpPr txBox="1"/>
          <p:nvPr/>
        </p:nvSpPr>
        <p:spPr>
          <a:xfrm>
            <a:off x="4876528" y="1634709"/>
            <a:ext cx="455146" cy="2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Carga CMDB</a:t>
            </a:r>
            <a:endParaRPr/>
          </a:p>
        </p:txBody>
      </p:sp>
      <p:sp>
        <p:nvSpPr>
          <p:cNvPr id="378" name="Google Shape;378;p2"/>
          <p:cNvSpPr/>
          <p:nvPr/>
        </p:nvSpPr>
        <p:spPr>
          <a:xfrm rot="10800000">
            <a:off x="4760850" y="2011452"/>
            <a:ext cx="153729" cy="402715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2582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"/>
          <p:cNvSpPr txBox="1"/>
          <p:nvPr/>
        </p:nvSpPr>
        <p:spPr>
          <a:xfrm>
            <a:off x="4876527" y="2068752"/>
            <a:ext cx="502477" cy="27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Carga Nucleus Tool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"/>
          <p:cNvSpPr/>
          <p:nvPr/>
        </p:nvSpPr>
        <p:spPr>
          <a:xfrm>
            <a:off x="4989586" y="2764869"/>
            <a:ext cx="2146378" cy="173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b="0" i="0" u="none" strike="noStrike" cap="non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Physical Security</a:t>
            </a:r>
            <a:endParaRPr/>
          </a:p>
        </p:txBody>
      </p:sp>
      <p:sp>
        <p:nvSpPr>
          <p:cNvPr id="383" name="Google Shape;383;p2"/>
          <p:cNvSpPr/>
          <p:nvPr/>
        </p:nvSpPr>
        <p:spPr>
          <a:xfrm>
            <a:off x="7533026" y="2884904"/>
            <a:ext cx="112485" cy="106839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"/>
          <p:cNvSpPr/>
          <p:nvPr/>
        </p:nvSpPr>
        <p:spPr>
          <a:xfrm>
            <a:off x="4989585" y="2459739"/>
            <a:ext cx="2648456" cy="27720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0068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Inventario II </a:t>
            </a:r>
            <a:endParaRPr sz="105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5" name="Google Shape;385;p2"/>
          <p:cNvCxnSpPr/>
          <p:nvPr/>
        </p:nvCxnSpPr>
        <p:spPr>
          <a:xfrm>
            <a:off x="1685070" y="908147"/>
            <a:ext cx="0" cy="454345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" name="Google Shape;368;p2">
            <a:extLst>
              <a:ext uri="{FF2B5EF4-FFF2-40B4-BE49-F238E27FC236}">
                <a16:creationId xmlns:a16="http://schemas.microsoft.com/office/drawing/2014/main" id="{DBF40DA6-A15F-234A-BDE1-0BA84E8521B0}"/>
              </a:ext>
            </a:extLst>
          </p:cNvPr>
          <p:cNvSpPr txBox="1"/>
          <p:nvPr/>
        </p:nvSpPr>
        <p:spPr>
          <a:xfrm>
            <a:off x="287300" y="5460690"/>
            <a:ext cx="1296662" cy="18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Plan sujeto a cambios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BBVA 16-9">
  <a:themeElements>
    <a:clrScheme name="BBVA CORONITA">
      <a:dk1>
        <a:srgbClr val="004481"/>
      </a:dk1>
      <a:lt1>
        <a:srgbClr val="FFFFFF"/>
      </a:lt1>
      <a:dk2>
        <a:srgbClr val="1464A5"/>
      </a:dk2>
      <a:lt2>
        <a:srgbClr val="121212"/>
      </a:lt2>
      <a:accent1>
        <a:srgbClr val="1973B8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BVA 16:10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1473</Words>
  <Application>Microsoft Macintosh PowerPoint</Application>
  <PresentationFormat>Presentación en pantalla (16:10)</PresentationFormat>
  <Paragraphs>335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Open Sans</vt:lpstr>
      <vt:lpstr>Lato Light</vt:lpstr>
      <vt:lpstr>Lato</vt:lpstr>
      <vt:lpstr>Lato Black</vt:lpstr>
      <vt:lpstr>Calibri</vt:lpstr>
      <vt:lpstr>Arial</vt:lpstr>
      <vt:lpstr>IBM Plex Sans</vt:lpstr>
      <vt:lpstr>Template BBVA 16-9</vt:lpstr>
      <vt:lpstr>BBVA 16:10</vt:lpstr>
      <vt:lpstr>Nucleus</vt:lpstr>
      <vt:lpstr>Seguimiento semanal por SCRUM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Nucleus Colombia</vt:lpstr>
      <vt:lpstr>Presentación de PowerPoint</vt:lpstr>
      <vt:lpstr>Presentación de PowerPoint</vt:lpstr>
      <vt:lpstr>Lista de 31 RUs que aplican para Colombia</vt:lpstr>
      <vt:lpstr>Inventarios iniciales necesarios para consolidar la versión 0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Nucleus COLOMBIA</dc:title>
  <dc:creator>Guerrero Lopez Heriberto</dc:creator>
  <cp:lastModifiedBy>LUIS GUILLERMO ACUNA HERNANDEZ</cp:lastModifiedBy>
  <cp:revision>79</cp:revision>
  <dcterms:modified xsi:type="dcterms:W3CDTF">2019-07-09T17:56:42Z</dcterms:modified>
</cp:coreProperties>
</file>